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18.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media/image27.jpeg" ContentType="image/jpeg"/>
  <Override PartName="/ppt/media/image26.jpeg" ContentType="image/jpeg"/>
  <Override PartName="/ppt/media/image25.jpeg" ContentType="image/jpeg"/>
  <Override PartName="/ppt/media/image24.jpeg" ContentType="image/jpeg"/>
  <Override PartName="/ppt/media/image23.jpeg" ContentType="image/jpeg"/>
  <Override PartName="/ppt/media/image22.jpeg" ContentType="image/jpeg"/>
  <Override PartName="/ppt/media/image20.jpeg" ContentType="image/jpeg"/>
  <Override PartName="/ppt/media/image5.png" ContentType="image/png"/>
  <Override PartName="/ppt/media/image4.png" ContentType="image/png"/>
  <Override PartName="/ppt/media/image3.png" ContentType="image/png"/>
  <Override PartName="/ppt/media/image6.png" ContentType="image/png"/>
  <Override PartName="/ppt/media/image2.png" ContentType="image/png"/>
  <Override PartName="/ppt/media/image7.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1.png" ContentType="image/png"/>
  <Override PartName="/ppt/media/image19.png" ContentType="image/png"/>
  <Override PartName="/ppt/media/image18.png" ContentType="image/png"/>
  <Override PartName="/ppt/media/image17.png" ContentType="image/png"/>
  <Override PartName="/ppt/media/image1.jpeg" ContentType="image/jpeg"/>
  <Override PartName="/ppt/media/image8.jpeg" ContentType="image/jpeg"/>
  <Override PartName="/ppt/media/image9.jpeg" ContentType="image/jpeg"/>
  <Override PartName="/ppt/media/image14.jpeg" ContentType="image/jpeg"/>
  <Override PartName="/ppt/media/image15.jpeg" ContentType="image/jpeg"/>
  <Override PartName="/ppt/media/image13.jpeg" ContentType="image/jpeg"/>
  <Override PartName="/ppt/media/image10.jpeg" ContentType="image/jpeg"/>
  <Override PartName="/ppt/media/image11.jpeg" ContentType="image/jpeg"/>
  <Override PartName="/ppt/media/image12.jpeg" ContentType="image/jpeg"/>
  <Override PartName="/ppt/media/image16.jpeg" ContentType="image/jpe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533520" y="764280"/>
            <a:ext cx="6704640" cy="37713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6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66"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67"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68"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69" name="PlaceHolder 6"/>
          <p:cNvSpPr>
            <a:spLocks noGrp="1"/>
          </p:cNvSpPr>
          <p:nvPr>
            <p:ph type="sldNum"/>
          </p:nvPr>
        </p:nvSpPr>
        <p:spPr>
          <a:xfrm>
            <a:off x="4399200" y="9555480"/>
            <a:ext cx="3372840" cy="502560"/>
          </a:xfrm>
          <a:prstGeom prst="rect">
            <a:avLst/>
          </a:prstGeom>
        </p:spPr>
        <p:txBody>
          <a:bodyPr lIns="0" rIns="0" tIns="0" bIns="0" anchor="b"/>
          <a:p>
            <a:pPr algn="r"/>
            <a:fld id="{37D11322-15F5-46B1-8226-021514FB58B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685800" y="1143000"/>
            <a:ext cx="5486040" cy="3085920"/>
          </a:xfrm>
          <a:prstGeom prst="rect">
            <a:avLst/>
          </a:prstGeom>
        </p:spPr>
      </p:sp>
      <p:sp>
        <p:nvSpPr>
          <p:cNvPr id="307"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Cloud computing has established itself as a promising computing paradigm. However, the recent p</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08" name="TextShape 3"/>
          <p:cNvSpPr txBox="1"/>
          <p:nvPr/>
        </p:nvSpPr>
        <p:spPr>
          <a:xfrm>
            <a:off x="3884760" y="8685360"/>
            <a:ext cx="2971440" cy="458280"/>
          </a:xfrm>
          <a:prstGeom prst="rect">
            <a:avLst/>
          </a:prstGeom>
          <a:noFill/>
          <a:ln>
            <a:noFill/>
          </a:ln>
        </p:spPr>
        <p:txBody>
          <a:bodyPr anchor="b"/>
          <a:p>
            <a:pPr algn="r">
              <a:lnSpc>
                <a:spcPct val="100000"/>
              </a:lnSpc>
            </a:pPr>
            <a:fld id="{9C02D009-A23B-433D-B068-39BF85595B97}"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685800" y="1143000"/>
            <a:ext cx="5486040" cy="3085920"/>
          </a:xfrm>
          <a:prstGeom prst="rect">
            <a:avLst/>
          </a:prstGeom>
        </p:spPr>
      </p:sp>
      <p:sp>
        <p:nvSpPr>
          <p:cNvPr id="310"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311" name="TextShape 3"/>
          <p:cNvSpPr txBox="1"/>
          <p:nvPr/>
        </p:nvSpPr>
        <p:spPr>
          <a:xfrm>
            <a:off x="3884760" y="8685360"/>
            <a:ext cx="2971440" cy="458280"/>
          </a:xfrm>
          <a:prstGeom prst="rect">
            <a:avLst/>
          </a:prstGeom>
          <a:noFill/>
          <a:ln>
            <a:noFill/>
          </a:ln>
        </p:spPr>
        <p:txBody>
          <a:bodyPr anchor="b"/>
          <a:p>
            <a:pPr algn="r">
              <a:lnSpc>
                <a:spcPct val="100000"/>
              </a:lnSpc>
            </a:pPr>
            <a:fld id="{4412EF05-D73B-4F5A-815C-4500D500FBF5}"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685800" y="1143000"/>
            <a:ext cx="5486040" cy="3085920"/>
          </a:xfrm>
          <a:prstGeom prst="rect">
            <a:avLst/>
          </a:prstGeom>
        </p:spPr>
      </p:sp>
      <p:sp>
        <p:nvSpPr>
          <p:cNvPr id="313"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314" name="TextShape 3"/>
          <p:cNvSpPr txBox="1"/>
          <p:nvPr/>
        </p:nvSpPr>
        <p:spPr>
          <a:xfrm>
            <a:off x="3884760" y="8685360"/>
            <a:ext cx="2971440" cy="458280"/>
          </a:xfrm>
          <a:prstGeom prst="rect">
            <a:avLst/>
          </a:prstGeom>
          <a:noFill/>
          <a:ln>
            <a:noFill/>
          </a:ln>
        </p:spPr>
        <p:txBody>
          <a:bodyPr anchor="b"/>
          <a:p>
            <a:pPr algn="r">
              <a:lnSpc>
                <a:spcPct val="100000"/>
              </a:lnSpc>
            </a:pPr>
            <a:fld id="{2301A2F5-7518-4EE8-8968-71A69315F74D}"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685800" y="1143000"/>
            <a:ext cx="5486040" cy="3085920"/>
          </a:xfrm>
          <a:prstGeom prst="rect">
            <a:avLst/>
          </a:prstGeom>
        </p:spPr>
      </p:sp>
      <p:sp>
        <p:nvSpPr>
          <p:cNvPr id="316"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317" name="TextShape 3"/>
          <p:cNvSpPr txBox="1"/>
          <p:nvPr/>
        </p:nvSpPr>
        <p:spPr>
          <a:xfrm>
            <a:off x="3884760" y="8685360"/>
            <a:ext cx="2971440" cy="458280"/>
          </a:xfrm>
          <a:prstGeom prst="rect">
            <a:avLst/>
          </a:prstGeom>
          <a:noFill/>
          <a:ln>
            <a:noFill/>
          </a:ln>
        </p:spPr>
        <p:txBody>
          <a:bodyPr anchor="b"/>
          <a:p>
            <a:pPr algn="r">
              <a:lnSpc>
                <a:spcPct val="100000"/>
              </a:lnSpc>
            </a:pPr>
            <a:fld id="{02BAF573-7F8D-483F-A027-0186682E14E6}"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685800" y="1143000"/>
            <a:ext cx="5486040" cy="3085920"/>
          </a:xfrm>
          <a:prstGeom prst="rect">
            <a:avLst/>
          </a:prstGeom>
        </p:spPr>
      </p:sp>
      <p:sp>
        <p:nvSpPr>
          <p:cNvPr id="304"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Cloud computing has established itself as a promising computing paradigm. However, the recent p</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05" name="TextShape 3"/>
          <p:cNvSpPr txBox="1"/>
          <p:nvPr/>
        </p:nvSpPr>
        <p:spPr>
          <a:xfrm>
            <a:off x="3884760" y="8685360"/>
            <a:ext cx="2971440" cy="458280"/>
          </a:xfrm>
          <a:prstGeom prst="rect">
            <a:avLst/>
          </a:prstGeom>
          <a:noFill/>
          <a:ln>
            <a:noFill/>
          </a:ln>
        </p:spPr>
        <p:txBody>
          <a:bodyPr anchor="b"/>
          <a:p>
            <a:pPr algn="r">
              <a:lnSpc>
                <a:spcPct val="100000"/>
              </a:lnSpc>
            </a:pPr>
            <a:fld id="{50E189DE-E7A3-48CC-AD54-733C71CB0656}"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88"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90"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92"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93"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97"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01"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0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7"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09"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12"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3"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17"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8"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9"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0"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1"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2"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29"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31"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33"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34"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38"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9"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40"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42"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43"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4"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4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7"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8"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50"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1"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5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5"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6"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58"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9"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0"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1"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2"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3"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90000"/>
              </a:lnSpc>
            </a:pPr>
            <a:r>
              <a:rPr b="0" lang="en-US" sz="6000" spc="-1" strike="noStrike">
                <a:solidFill>
                  <a:srgbClr val="000000"/>
                </a:solidFill>
                <a:latin typeface="Calibri Light"/>
              </a:rPr>
              <a:t>Click to edit Master title </a:t>
            </a:r>
            <a:r>
              <a:rPr b="0" lang="en-US" sz="6000" spc="-1" strike="noStrike">
                <a:solidFill>
                  <a:srgbClr val="000000"/>
                </a:solidFill>
                <a:latin typeface="Calibri Light"/>
              </a:rPr>
              <a:t>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F4CAA283-4EBA-45C8-99C5-CCB4F7946D6F}" type="datetime">
              <a:rPr b="0" lang="en-US" sz="1200" spc="-1" strike="noStrike">
                <a:solidFill>
                  <a:srgbClr val="8b8b8b"/>
                </a:solidFill>
                <a:latin typeface="Calibri"/>
              </a:rPr>
              <a:t>11/11/18</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6864D631-F10B-4FFE-AB61-34C9F4EA1658}" type="slidenum">
              <a:rPr b="0" lang="en-US" sz="1200" spc="-1" strike="noStrike">
                <a:solidFill>
                  <a:srgbClr val="8b8b8b"/>
                </a:solidFill>
                <a:latin typeface="Calibri"/>
              </a:rPr>
              <a:t>41</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838080" y="6356520"/>
            <a:ext cx="2742840" cy="364680"/>
          </a:xfrm>
          <a:prstGeom prst="rect">
            <a:avLst/>
          </a:prstGeom>
        </p:spPr>
        <p:txBody>
          <a:bodyPr anchor="ctr"/>
          <a:p>
            <a:pPr>
              <a:lnSpc>
                <a:spcPct val="100000"/>
              </a:lnSpc>
            </a:pPr>
            <a:fld id="{ECF87FC3-184F-4AC2-A049-3DC17261243B}" type="datetime">
              <a:rPr b="0" lang="en-US" sz="1200" spc="-1" strike="noStrike">
                <a:solidFill>
                  <a:srgbClr val="8b8b8b"/>
                </a:solidFill>
                <a:latin typeface="Calibri"/>
              </a:rPr>
              <a:t>11/11/18</a:t>
            </a:fld>
            <a:endParaRPr b="0" lang="en-US" sz="1200" spc="-1" strike="noStrike">
              <a:latin typeface="Times New Roman"/>
            </a:endParaRPr>
          </a:p>
        </p:txBody>
      </p:sp>
      <p:sp>
        <p:nvSpPr>
          <p:cNvPr id="42" name="PlaceHolder 2"/>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43" name="PlaceHolder 3"/>
          <p:cNvSpPr>
            <a:spLocks noGrp="1"/>
          </p:cNvSpPr>
          <p:nvPr>
            <p:ph type="sldNum"/>
          </p:nvPr>
        </p:nvSpPr>
        <p:spPr>
          <a:xfrm>
            <a:off x="8610480" y="6356520"/>
            <a:ext cx="2742840" cy="364680"/>
          </a:xfrm>
          <a:prstGeom prst="rect">
            <a:avLst/>
          </a:prstGeom>
        </p:spPr>
        <p:txBody>
          <a:bodyPr anchor="ctr"/>
          <a:p>
            <a:pPr algn="r">
              <a:lnSpc>
                <a:spcPct val="100000"/>
              </a:lnSpc>
            </a:pPr>
            <a:fld id="{F6C77CCD-5311-4531-AED1-CC200A67AFE6}" type="slidenum">
              <a:rPr b="0" lang="en-US" sz="1200" spc="-1" strike="noStrike">
                <a:solidFill>
                  <a:srgbClr val="8b8b8b"/>
                </a:solidFill>
                <a:latin typeface="Calibri"/>
              </a:rPr>
              <a:t>1</a:t>
            </a:fld>
            <a:endParaRPr b="0" lang="en-US" sz="12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83" name="PlaceHolder 2"/>
          <p:cNvSpPr>
            <a:spLocks noGrp="1"/>
          </p:cNvSpPr>
          <p:nvPr>
            <p:ph type="body"/>
          </p:nvPr>
        </p:nvSpPr>
        <p:spPr>
          <a:xfrm>
            <a:off x="838080" y="1825560"/>
            <a:ext cx="10515240" cy="4350960"/>
          </a:xfrm>
          <a:prstGeom prst="rect">
            <a:avLst/>
          </a:prstGeom>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84" name="PlaceHolder 3"/>
          <p:cNvSpPr>
            <a:spLocks noGrp="1"/>
          </p:cNvSpPr>
          <p:nvPr>
            <p:ph type="dt"/>
          </p:nvPr>
        </p:nvSpPr>
        <p:spPr>
          <a:xfrm>
            <a:off x="838080" y="6356520"/>
            <a:ext cx="2742840" cy="364680"/>
          </a:xfrm>
          <a:prstGeom prst="rect">
            <a:avLst/>
          </a:prstGeom>
        </p:spPr>
        <p:txBody>
          <a:bodyPr anchor="ctr"/>
          <a:p>
            <a:pPr>
              <a:lnSpc>
                <a:spcPct val="100000"/>
              </a:lnSpc>
            </a:pPr>
            <a:fld id="{7E9C06E7-D6E6-4B9A-AEEB-79226AF1A983}" type="datetime">
              <a:rPr b="0" lang="en-US" sz="1200" spc="-1" strike="noStrike">
                <a:solidFill>
                  <a:srgbClr val="8b8b8b"/>
                </a:solidFill>
                <a:latin typeface="Calibri"/>
              </a:rPr>
              <a:t>11/11/18</a:t>
            </a:fld>
            <a:endParaRPr b="0" lang="en-US" sz="1200" spc="-1" strike="noStrike">
              <a:latin typeface="Times New Roman"/>
            </a:endParaRPr>
          </a:p>
        </p:txBody>
      </p:sp>
      <p:sp>
        <p:nvSpPr>
          <p:cNvPr id="85" name="PlaceHolder 4"/>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86" name="PlaceHolder 5"/>
          <p:cNvSpPr>
            <a:spLocks noGrp="1"/>
          </p:cNvSpPr>
          <p:nvPr>
            <p:ph type="sldNum"/>
          </p:nvPr>
        </p:nvSpPr>
        <p:spPr>
          <a:xfrm>
            <a:off x="8610480" y="6356520"/>
            <a:ext cx="2742840" cy="364680"/>
          </a:xfrm>
          <a:prstGeom prst="rect">
            <a:avLst/>
          </a:prstGeom>
        </p:spPr>
        <p:txBody>
          <a:bodyPr anchor="ctr"/>
          <a:p>
            <a:pPr algn="r">
              <a:lnSpc>
                <a:spcPct val="100000"/>
              </a:lnSpc>
            </a:pPr>
            <a:fld id="{44799ACB-DD30-4A60-9B6A-743B6BD422A8}"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5240" cy="1325160"/>
          </a:xfrm>
          <a:prstGeom prst="rect">
            <a:avLst/>
          </a:prstGeom>
        </p:spPr>
        <p:txBody>
          <a:bodyPr anchor="ct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124" name="PlaceHolder 2"/>
          <p:cNvSpPr>
            <a:spLocks noGrp="1"/>
          </p:cNvSpPr>
          <p:nvPr>
            <p:ph type="dt"/>
          </p:nvPr>
        </p:nvSpPr>
        <p:spPr>
          <a:xfrm>
            <a:off x="838080" y="6356520"/>
            <a:ext cx="2742840" cy="364680"/>
          </a:xfrm>
          <a:prstGeom prst="rect">
            <a:avLst/>
          </a:prstGeom>
        </p:spPr>
        <p:txBody>
          <a:bodyPr anchor="ctr"/>
          <a:p>
            <a:pPr>
              <a:lnSpc>
                <a:spcPct val="100000"/>
              </a:lnSpc>
            </a:pPr>
            <a:fld id="{F496395D-7FE2-4B14-8FF7-FB20FEE16A6F}" type="datetime">
              <a:rPr b="0" lang="en-US" sz="1200" spc="-1" strike="noStrike">
                <a:solidFill>
                  <a:srgbClr val="8b8b8b"/>
                </a:solidFill>
                <a:latin typeface="Calibri"/>
              </a:rPr>
              <a:t>11/11/18</a:t>
            </a:fld>
            <a:endParaRPr b="0" lang="en-US" sz="1200" spc="-1" strike="noStrike">
              <a:latin typeface="Times New Roman"/>
            </a:endParaRPr>
          </a:p>
        </p:txBody>
      </p:sp>
      <p:sp>
        <p:nvSpPr>
          <p:cNvPr id="125" name="PlaceHolder 3"/>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126" name="PlaceHolder 4"/>
          <p:cNvSpPr>
            <a:spLocks noGrp="1"/>
          </p:cNvSpPr>
          <p:nvPr>
            <p:ph type="sldNum"/>
          </p:nvPr>
        </p:nvSpPr>
        <p:spPr>
          <a:xfrm>
            <a:off x="8610480" y="6356520"/>
            <a:ext cx="2742840" cy="364680"/>
          </a:xfrm>
          <a:prstGeom prst="rect">
            <a:avLst/>
          </a:prstGeom>
        </p:spPr>
        <p:txBody>
          <a:bodyPr anchor="ctr"/>
          <a:p>
            <a:pPr algn="r">
              <a:lnSpc>
                <a:spcPct val="100000"/>
              </a:lnSpc>
            </a:pPr>
            <a:fld id="{B6B7D933-1320-4781-82F6-475F1A9F4461}" type="slidenum">
              <a:rPr b="0" lang="en-US" sz="1200" spc="-1" strike="noStrike">
                <a:solidFill>
                  <a:srgbClr val="8b8b8b"/>
                </a:solidFill>
                <a:latin typeface="Calibri"/>
              </a:rPr>
              <a:t>&lt;number&gt;</a:t>
            </a:fld>
            <a:endParaRPr b="0" lang="en-US" sz="1200" spc="-1" strike="noStrike">
              <a:latin typeface="Times New Roman"/>
            </a:endParaRPr>
          </a:p>
        </p:txBody>
      </p:sp>
      <p:sp>
        <p:nvSpPr>
          <p:cNvPr id="12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hyperlink" Target="https://www.nytimes.com/2018/04/03/business/smart-city.html" TargetMode="External"/><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jpeg"/><Relationship Id="rId9"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1.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1.xml"/>
</Relationships>
</file>

<file path=ppt/slides/_rels/slide29.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4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1.xml"/>
</Relationships>
</file>

<file path=ppt/slides/_rels/slide31.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41.xml"/>
</Relationships>
</file>

<file path=ppt/slides/_rels/slide3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1.xml"/>
</Relationships>
</file>

<file path=ppt/slides/_rels/slide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1.xml"/>
</Relationships>
</file>

<file path=ppt/slides/_rels/slide4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1.xml"/>
</Relationships>
</file>

<file path=ppt/slides/_rels/slide5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hyperlink" Target="https://doi.org/10.1109/JIOT.2015.2460333" TargetMode="External"/><Relationship Id="rId2" Type="http://schemas.openxmlformats.org/officeDocument/2006/relationships/hyperlink" Target="http://dx.doi.org/10.6028/NIST" TargetMode="External"/><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searchcio.techtarget.com/definition/ICT-information-and-communications-technology-or-technologies" TargetMode="External"/><Relationship Id="rId2" Type="http://schemas.openxmlformats.org/officeDocument/2006/relationships/hyperlink" Target="https://en.wikipedia.org/wiki/Information_and_communication_technology" TargetMode="External"/><Relationship Id="rId3" Type="http://schemas.openxmlformats.org/officeDocument/2006/relationships/hyperlink" Target="https://en.wikipedia.org/wiki/Internet_of_things" TargetMode="External"/><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1523880" y="1122480"/>
            <a:ext cx="9143640" cy="2387160"/>
          </a:xfrm>
          <a:prstGeom prst="rect">
            <a:avLst/>
          </a:prstGeom>
          <a:noFill/>
          <a:ln>
            <a:noFill/>
          </a:ln>
        </p:spPr>
        <p:txBody>
          <a:bodyPr anchor="b">
            <a:normAutofit fontScale="91000"/>
          </a:bodyPr>
          <a:p>
            <a:pPr algn="ctr">
              <a:lnSpc>
                <a:spcPct val="90000"/>
              </a:lnSpc>
            </a:pPr>
            <a:r>
              <a:rPr b="0" lang="en-US" sz="6000" spc="-1" strike="noStrike">
                <a:solidFill>
                  <a:srgbClr val="000000"/>
                </a:solidFill>
                <a:latin typeface="Calibri Light"/>
              </a:rPr>
              <a:t>Chapter 9</a:t>
            </a:r>
            <a:br/>
            <a:r>
              <a:rPr b="0" lang="en-US" sz="3100" spc="-1" strike="noStrike">
                <a:solidFill>
                  <a:srgbClr val="000000"/>
                </a:solidFill>
                <a:latin typeface="Calibri Light"/>
              </a:rPr>
              <a:t>Smart cities. Fog computing. IoT threats. Attack</a:t>
            </a:r>
            <a:br/>
            <a:r>
              <a:rPr b="0" lang="en-US" sz="3100" spc="-1" strike="noStrike">
                <a:solidFill>
                  <a:srgbClr val="000000"/>
                </a:solidFill>
                <a:latin typeface="Calibri Light"/>
              </a:rPr>
              <a:t>           models. </a:t>
            </a:r>
            <a:r>
              <a:rPr b="1" lang="en-US" sz="3100" spc="-1" strike="noStrike">
                <a:solidFill>
                  <a:srgbClr val="000000"/>
                </a:solidFill>
                <a:latin typeface="Calibri Light"/>
              </a:rPr>
              <a:t>Assignment 2</a:t>
            </a:r>
            <a:br/>
            <a:endParaRPr b="0" lang="en-US" sz="3100" spc="-1" strike="noStrike">
              <a:solidFill>
                <a:srgbClr val="000000"/>
              </a:solidFill>
              <a:latin typeface="Calibri"/>
            </a:endParaRPr>
          </a:p>
        </p:txBody>
      </p:sp>
      <p:sp>
        <p:nvSpPr>
          <p:cNvPr id="171" name="TextShape 2"/>
          <p:cNvSpPr txBox="1"/>
          <p:nvPr/>
        </p:nvSpPr>
        <p:spPr>
          <a:xfrm>
            <a:off x="1523880" y="3602160"/>
            <a:ext cx="9143640" cy="1655280"/>
          </a:xfrm>
          <a:prstGeom prst="rect">
            <a:avLst/>
          </a:prstGeom>
          <a:noFill/>
          <a:ln>
            <a:noFill/>
          </a:ln>
        </p:spPr>
        <p:txBody>
          <a:bodyPr/>
          <a:p>
            <a:pPr algn="ctr">
              <a:lnSpc>
                <a:spcPct val="90000"/>
              </a:lnSpc>
              <a:spcBef>
                <a:spcPts val="1001"/>
              </a:spcBef>
            </a:pPr>
            <a:r>
              <a:rPr b="0" lang="en-US" sz="2400" spc="-1" strike="noStrike">
                <a:solidFill>
                  <a:srgbClr val="000000"/>
                </a:solidFill>
                <a:latin typeface="Calibri"/>
              </a:rPr>
              <a:t>Prof. E.B.Fernandez</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7" name="Picture 1" descr=""/>
          <p:cNvPicPr/>
          <p:nvPr/>
        </p:nvPicPr>
        <p:blipFill>
          <a:blip r:embed="rId1"/>
          <a:stretch/>
        </p:blipFill>
        <p:spPr>
          <a:xfrm>
            <a:off x="1926360" y="567360"/>
            <a:ext cx="8360280" cy="5587560"/>
          </a:xfrm>
          <a:prstGeom prst="rect">
            <a:avLst/>
          </a:prstGeom>
          <a:ln>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Picture 1" descr=""/>
          <p:cNvPicPr/>
          <p:nvPr/>
        </p:nvPicPr>
        <p:blipFill>
          <a:blip r:embed="rId1"/>
          <a:stretch/>
        </p:blipFill>
        <p:spPr>
          <a:xfrm>
            <a:off x="2152800" y="528480"/>
            <a:ext cx="7886520" cy="5800320"/>
          </a:xfrm>
          <a:prstGeom prst="rect">
            <a:avLst/>
          </a:prstGeom>
          <a:ln>
            <a:noFill/>
          </a:ln>
        </p:spPr>
      </p:pic>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Current and coming smart cities</a:t>
            </a:r>
            <a:endParaRPr b="0" lang="en-US" sz="4400" spc="-1" strike="noStrike">
              <a:solidFill>
                <a:srgbClr val="000000"/>
              </a:solidFill>
              <a:latin typeface="Calibri"/>
            </a:endParaRPr>
          </a:p>
        </p:txBody>
      </p:sp>
      <p:sp>
        <p:nvSpPr>
          <p:cNvPr id="190" name="TextShape 2"/>
          <p:cNvSpPr txBox="1"/>
          <p:nvPr/>
        </p:nvSpPr>
        <p:spPr>
          <a:xfrm>
            <a:off x="838080" y="1825560"/>
            <a:ext cx="10515240" cy="4350960"/>
          </a:xfrm>
          <a:prstGeom prst="rect">
            <a:avLst/>
          </a:prstGeom>
          <a:noFill/>
          <a:ln>
            <a:noFill/>
          </a:ln>
        </p:spPr>
        <p:txBody>
          <a:bodyPr>
            <a:normAutofit fontScale="86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Union Point in Weymouth, MA (30 mins. from Boston)</a:t>
            </a:r>
            <a:endParaRPr b="0" lang="en-US" sz="2800" spc="-1" strike="noStrike">
              <a:solidFill>
                <a:srgbClr val="000000"/>
              </a:solidFill>
              <a:latin typeface="Calibri"/>
            </a:endParaRPr>
          </a:p>
          <a:p>
            <a:pPr>
              <a:lnSpc>
                <a:spcPct val="90000"/>
              </a:lnSpc>
              <a:spcBef>
                <a:spcPts val="1001"/>
              </a:spcBef>
            </a:pPr>
            <a:r>
              <a:rPr b="0" lang="en-US" sz="2800" spc="-1" strike="noStrike" u="sng">
                <a:solidFill>
                  <a:srgbClr val="0563c1"/>
                </a:solidFill>
                <a:uFillTx/>
                <a:latin typeface="Calibri"/>
                <a:hlinkClick r:id="rId1"/>
              </a:rPr>
              <a:t>https://www.nytimes.com/2018/04/03/business/smart-city.html</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From October 2016, the government of the city of Hangzhou – home to over 9 million people – collaborated with Alibaba and Foxconn to build the “City Brain” project. The metropolis would be, from that moment forth, at least partly run by an AI that absorbed every last drop of data it could get its virtual hands 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Every single resident was tracked; their activity on social networks, their purchases, their movements, their commutes – everything was uploaded to the AI’s database, which then made real-time decisions.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Over time, it was allowed to develop a neural network across the city. Everything from the water supply to the sizes of crowds in certain areas was taken into account.</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Issues</a:t>
            </a:r>
            <a:endParaRPr b="0" lang="en-US" sz="4400" spc="-1" strike="noStrike">
              <a:solidFill>
                <a:srgbClr val="000000"/>
              </a:solidFill>
              <a:latin typeface="Calibri"/>
            </a:endParaRPr>
          </a:p>
        </p:txBody>
      </p:sp>
      <p:sp>
        <p:nvSpPr>
          <p:cNvPr id="192"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Large amounts of heterogeneous information: RFID, addresses, GPS data,…</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Noisy data: must be cleaned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Need for unified data model</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Data processing: probabilistic queries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Need for automatic event detection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Efficient and flexible heterogeneous wireless networks are needed</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3" name="Picture 1" descr=""/>
          <p:cNvPicPr/>
          <p:nvPr/>
        </p:nvPicPr>
        <p:blipFill>
          <a:blip r:embed="rId1"/>
          <a:stretch/>
        </p:blipFill>
        <p:spPr>
          <a:xfrm>
            <a:off x="2417040" y="116640"/>
            <a:ext cx="5698080" cy="6428520"/>
          </a:xfrm>
          <a:prstGeom prst="rect">
            <a:avLst/>
          </a:prstGeom>
          <a:ln>
            <a:noFill/>
          </a:ln>
        </p:spPr>
      </p:pic>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311760" y="61920"/>
            <a:ext cx="9905760" cy="1478160"/>
          </a:xfrm>
          <a:prstGeom prst="rect">
            <a:avLst/>
          </a:prstGeom>
          <a:noFill/>
          <a:ln>
            <a:noFill/>
          </a:ln>
        </p:spPr>
        <p:txBody>
          <a:bodyPr anchor="ctr"/>
          <a:p>
            <a:pPr>
              <a:lnSpc>
                <a:spcPct val="90000"/>
              </a:lnSpc>
            </a:pPr>
            <a:r>
              <a:rPr b="0" lang="en-US" sz="4400" spc="-1" strike="noStrike">
                <a:solidFill>
                  <a:srgbClr val="000000"/>
                </a:solidFill>
                <a:latin typeface="Calibri Light"/>
              </a:rPr>
              <a:t>Internet of Things with Clouds</a:t>
            </a:r>
            <a:endParaRPr b="0" lang="en-US" sz="4400" spc="-1" strike="noStrike">
              <a:solidFill>
                <a:srgbClr val="000000"/>
              </a:solidFill>
              <a:latin typeface="Calibri"/>
            </a:endParaRPr>
          </a:p>
        </p:txBody>
      </p:sp>
      <p:pic>
        <p:nvPicPr>
          <p:cNvPr id="195" name="Content Placeholder 3" descr=""/>
          <p:cNvPicPr/>
          <p:nvPr/>
        </p:nvPicPr>
        <p:blipFill>
          <a:blip r:embed="rId1"/>
          <a:stretch/>
        </p:blipFill>
        <p:spPr>
          <a:xfrm>
            <a:off x="3158280" y="2475720"/>
            <a:ext cx="6094800" cy="3174120"/>
          </a:xfrm>
          <a:prstGeom prst="rect">
            <a:avLst/>
          </a:prstGeom>
          <a:ln>
            <a:noFill/>
          </a:ln>
        </p:spPr>
      </p:pic>
      <p:pic>
        <p:nvPicPr>
          <p:cNvPr id="196" name="Picture 4" descr=""/>
          <p:cNvPicPr/>
          <p:nvPr/>
        </p:nvPicPr>
        <p:blipFill>
          <a:blip r:embed="rId2"/>
          <a:stretch/>
        </p:blipFill>
        <p:spPr>
          <a:xfrm>
            <a:off x="1830960" y="1902600"/>
            <a:ext cx="1905120" cy="1461600"/>
          </a:xfrm>
          <a:prstGeom prst="rect">
            <a:avLst/>
          </a:prstGeom>
          <a:ln>
            <a:noFill/>
          </a:ln>
        </p:spPr>
      </p:pic>
      <p:pic>
        <p:nvPicPr>
          <p:cNvPr id="197" name="Picture 5" descr=""/>
          <p:cNvPicPr/>
          <p:nvPr/>
        </p:nvPicPr>
        <p:blipFill>
          <a:blip r:embed="rId3"/>
          <a:stretch/>
        </p:blipFill>
        <p:spPr>
          <a:xfrm>
            <a:off x="1229760" y="4018680"/>
            <a:ext cx="1769760" cy="1357560"/>
          </a:xfrm>
          <a:prstGeom prst="rect">
            <a:avLst/>
          </a:prstGeom>
          <a:ln>
            <a:noFill/>
          </a:ln>
        </p:spPr>
      </p:pic>
      <p:pic>
        <p:nvPicPr>
          <p:cNvPr id="198" name="Picture 6" descr=""/>
          <p:cNvPicPr/>
          <p:nvPr/>
        </p:nvPicPr>
        <p:blipFill>
          <a:blip r:embed="rId4"/>
          <a:stretch/>
        </p:blipFill>
        <p:spPr>
          <a:xfrm>
            <a:off x="8278560" y="1137240"/>
            <a:ext cx="1949760" cy="1495800"/>
          </a:xfrm>
          <a:prstGeom prst="rect">
            <a:avLst/>
          </a:prstGeom>
          <a:ln>
            <a:noFill/>
          </a:ln>
        </p:spPr>
      </p:pic>
      <p:pic>
        <p:nvPicPr>
          <p:cNvPr id="199" name="Picture 7" descr=""/>
          <p:cNvPicPr/>
          <p:nvPr/>
        </p:nvPicPr>
        <p:blipFill>
          <a:blip r:embed="rId5"/>
          <a:stretch/>
        </p:blipFill>
        <p:spPr>
          <a:xfrm>
            <a:off x="9369000" y="3061440"/>
            <a:ext cx="2132280" cy="1635840"/>
          </a:xfrm>
          <a:prstGeom prst="rect">
            <a:avLst/>
          </a:prstGeom>
          <a:ln>
            <a:noFill/>
          </a:ln>
        </p:spPr>
      </p:pic>
      <p:pic>
        <p:nvPicPr>
          <p:cNvPr id="200" name="Picture 8" descr=""/>
          <p:cNvPicPr/>
          <p:nvPr/>
        </p:nvPicPr>
        <p:blipFill>
          <a:blip r:embed="rId6"/>
          <a:stretch/>
        </p:blipFill>
        <p:spPr>
          <a:xfrm>
            <a:off x="7729560" y="5125680"/>
            <a:ext cx="2132280" cy="1635840"/>
          </a:xfrm>
          <a:prstGeom prst="rect">
            <a:avLst/>
          </a:prstGeom>
          <a:ln>
            <a:noFill/>
          </a:ln>
        </p:spPr>
      </p:pic>
      <p:pic>
        <p:nvPicPr>
          <p:cNvPr id="201" name="Picture 9" descr=""/>
          <p:cNvPicPr/>
          <p:nvPr/>
        </p:nvPicPr>
        <p:blipFill>
          <a:blip r:embed="rId7"/>
          <a:stretch/>
        </p:blipFill>
        <p:spPr>
          <a:xfrm>
            <a:off x="3069360" y="5125680"/>
            <a:ext cx="2132280" cy="1635840"/>
          </a:xfrm>
          <a:prstGeom prst="rect">
            <a:avLst/>
          </a:prstGeom>
          <a:ln>
            <a:noFill/>
          </a:ln>
        </p:spPr>
      </p:pic>
      <p:pic>
        <p:nvPicPr>
          <p:cNvPr id="202" name="Picture 10" descr=""/>
          <p:cNvPicPr/>
          <p:nvPr/>
        </p:nvPicPr>
        <p:blipFill>
          <a:blip r:embed="rId8"/>
          <a:stretch/>
        </p:blipFill>
        <p:spPr>
          <a:xfrm>
            <a:off x="5168160" y="997200"/>
            <a:ext cx="2132280" cy="1635840"/>
          </a:xfrm>
          <a:prstGeom prst="rect">
            <a:avLst/>
          </a:prstGeom>
          <a:ln>
            <a:noFill/>
          </a:ln>
        </p:spPr>
      </p:pic>
      <p:sp>
        <p:nvSpPr>
          <p:cNvPr id="203" name="CustomShape 2"/>
          <p:cNvSpPr/>
          <p:nvPr/>
        </p:nvSpPr>
        <p:spPr>
          <a:xfrm rot="5400000">
            <a:off x="6111360" y="2756160"/>
            <a:ext cx="245880" cy="360"/>
          </a:xfrm>
          <a:prstGeom prst="curvedConnector3">
            <a:avLst>
              <a:gd name="adj1" fmla="val 50000"/>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04" name="CustomShape 3"/>
          <p:cNvSpPr/>
          <p:nvPr/>
        </p:nvSpPr>
        <p:spPr>
          <a:xfrm>
            <a:off x="3646440" y="3209040"/>
            <a:ext cx="244800" cy="171720"/>
          </a:xfrm>
          <a:custGeom>
            <a:avLst/>
            <a:gdLst/>
            <a:ahLst/>
            <a:rect l="l" t="t" r="r" b="b"/>
            <a:pathLst>
              <a:path w="21600" h="21600">
                <a:moveTo>
                  <a:pt x="0" y="0"/>
                </a:moveTo>
                <a:lnTo>
                  <a:pt x="21600" y="21600"/>
                </a:lnTo>
              </a:path>
            </a:pathLst>
          </a:cu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05" name="CustomShape 4"/>
          <p:cNvSpPr/>
          <p:nvPr/>
        </p:nvSpPr>
        <p:spPr>
          <a:xfrm flipV="1">
            <a:off x="3173400" y="4225320"/>
            <a:ext cx="451080" cy="54360"/>
          </a:xfrm>
          <a:custGeom>
            <a:avLst/>
            <a:gdLst/>
            <a:ahLst/>
            <a:rect l="l" t="t" r="r" b="b"/>
            <a:pathLst>
              <a:path w="21600" h="21600">
                <a:moveTo>
                  <a:pt x="0" y="0"/>
                </a:moveTo>
                <a:lnTo>
                  <a:pt x="21600" y="21600"/>
                </a:lnTo>
              </a:path>
            </a:pathLst>
          </a:cu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06" name="CustomShape 5"/>
          <p:cNvSpPr/>
          <p:nvPr/>
        </p:nvSpPr>
        <p:spPr>
          <a:xfrm flipV="1">
            <a:off x="5320440" y="5376600"/>
            <a:ext cx="547920" cy="273600"/>
          </a:xfrm>
          <a:prstGeom prst="curvedConnector3">
            <a:avLst>
              <a:gd name="adj1" fmla="val 102286"/>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07" name="CustomShape 6"/>
          <p:cNvSpPr/>
          <p:nvPr/>
        </p:nvSpPr>
        <p:spPr>
          <a:xfrm rot="10800000">
            <a:off x="8278560" y="5125680"/>
            <a:ext cx="321480" cy="129960"/>
          </a:xfrm>
          <a:prstGeom prst="curvedConnector3">
            <a:avLst>
              <a:gd name="adj1" fmla="val 50000"/>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08" name="CustomShape 7"/>
          <p:cNvSpPr/>
          <p:nvPr/>
        </p:nvSpPr>
        <p:spPr>
          <a:xfrm rot="10800000">
            <a:off x="9369000" y="3879360"/>
            <a:ext cx="716040" cy="360"/>
          </a:xfrm>
          <a:prstGeom prst="curvedConnector3">
            <a:avLst>
              <a:gd name="adj1" fmla="val 50000"/>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09" name="CustomShape 8"/>
          <p:cNvSpPr/>
          <p:nvPr/>
        </p:nvSpPr>
        <p:spPr>
          <a:xfrm rot="5400000">
            <a:off x="7969680" y="2623680"/>
            <a:ext cx="585360" cy="289080"/>
          </a:xfrm>
          <a:prstGeom prst="curvedConnector3">
            <a:avLst>
              <a:gd name="adj1" fmla="val 50000"/>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10" name="CustomShape 9"/>
          <p:cNvSpPr/>
          <p:nvPr/>
        </p:nvSpPr>
        <p:spPr>
          <a:xfrm flipV="1">
            <a:off x="3891960" y="2066040"/>
            <a:ext cx="1160280" cy="638280"/>
          </a:xfrm>
          <a:prstGeom prst="curvedConnector3">
            <a:avLst>
              <a:gd name="adj1" fmla="val 50000"/>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11" name="CustomShape 10"/>
          <p:cNvSpPr/>
          <p:nvPr/>
        </p:nvSpPr>
        <p:spPr>
          <a:xfrm rot="10800000">
            <a:off x="8117640" y="1885320"/>
            <a:ext cx="657720" cy="17280"/>
          </a:xfrm>
          <a:prstGeom prst="curvedConnector3">
            <a:avLst>
              <a:gd name="adj1" fmla="val 50000"/>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12" name="CustomShape 11"/>
          <p:cNvSpPr/>
          <p:nvPr/>
        </p:nvSpPr>
        <p:spPr>
          <a:xfrm>
            <a:off x="9861840" y="2615760"/>
            <a:ext cx="366120" cy="263520"/>
          </a:xfrm>
          <a:prstGeom prst="curvedConnector3">
            <a:avLst>
              <a:gd name="adj1" fmla="val 50000"/>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13" name="CustomShape 12"/>
          <p:cNvSpPr/>
          <p:nvPr/>
        </p:nvSpPr>
        <p:spPr>
          <a:xfrm rot="5400000">
            <a:off x="9948600" y="4884840"/>
            <a:ext cx="538560" cy="473400"/>
          </a:xfrm>
          <a:prstGeom prst="curvedConnector3">
            <a:avLst>
              <a:gd name="adj1" fmla="val 50000"/>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14" name="CustomShape 13"/>
          <p:cNvSpPr/>
          <p:nvPr/>
        </p:nvSpPr>
        <p:spPr>
          <a:xfrm rot="10800000">
            <a:off x="7585560" y="6126840"/>
            <a:ext cx="2264400" cy="12240"/>
          </a:xfrm>
          <a:prstGeom prst="curvedConnector3">
            <a:avLst>
              <a:gd name="adj1" fmla="val 50000"/>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15" name="CustomShape 14"/>
          <p:cNvSpPr/>
          <p:nvPr/>
        </p:nvSpPr>
        <p:spPr>
          <a:xfrm rot="10800000">
            <a:off x="3069360" y="5515560"/>
            <a:ext cx="393120" cy="247320"/>
          </a:xfrm>
          <a:prstGeom prst="curvedConnector3">
            <a:avLst>
              <a:gd name="adj1" fmla="val 50000"/>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216" name="CustomShape 15"/>
          <p:cNvSpPr/>
          <p:nvPr/>
        </p:nvSpPr>
        <p:spPr>
          <a:xfrm rot="5400000">
            <a:off x="2244960" y="3632760"/>
            <a:ext cx="371520" cy="120960"/>
          </a:xfrm>
          <a:prstGeom prst="curvedConnector3">
            <a:avLst>
              <a:gd name="adj1" fmla="val 50000"/>
            </a:avLst>
          </a:prstGeom>
          <a:noFill/>
          <a:ln>
            <a:headEnd len="med" type="triangle" w="me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202"/>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198"/>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199"/>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200"/>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201"/>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197"/>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19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22" presetSubtype="8">
                                  <p:stCondLst>
                                    <p:cond delay="0"/>
                                  </p:stCondLst>
                                  <p:childTnLst>
                                    <p:set>
                                      <p:cBhvr>
                                        <p:cTn id="50" dur="1" fill="hold">
                                          <p:stCondLst>
                                            <p:cond delay="0"/>
                                          </p:stCondLst>
                                        </p:cTn>
                                        <p:tgtEl>
                                          <p:spTgt spid="210"/>
                                        </p:tgtEl>
                                        <p:attrNameLst>
                                          <p:attrName>style.visibility</p:attrName>
                                        </p:attrNameLst>
                                      </p:cBhvr>
                                      <p:to>
                                        <p:strVal val="visible"/>
                                      </p:to>
                                    </p:set>
                                    <p:animEffect filter="wipe(left)" transition="in">
                                      <p:cBhvr additive="repl">
                                        <p:cTn id="51" dur="500"/>
                                        <p:tgtEl>
                                          <p:spTgt spid="210"/>
                                        </p:tgtEl>
                                      </p:cBhvr>
                                    </p:animEffect>
                                  </p:childTnLst>
                                </p:cTn>
                              </p:par>
                              <p:par>
                                <p:cTn id="52" nodeType="withEffect" fill="hold" presetClass="entr" presetID="22" presetSubtype="8">
                                  <p:stCondLst>
                                    <p:cond delay="0"/>
                                  </p:stCondLst>
                                  <p:childTnLst>
                                    <p:set>
                                      <p:cBhvr>
                                        <p:cTn id="53" dur="1" fill="hold">
                                          <p:stCondLst>
                                            <p:cond delay="0"/>
                                          </p:stCondLst>
                                        </p:cTn>
                                        <p:tgtEl>
                                          <p:spTgt spid="203"/>
                                        </p:tgtEl>
                                        <p:attrNameLst>
                                          <p:attrName>style.visibility</p:attrName>
                                        </p:attrNameLst>
                                      </p:cBhvr>
                                      <p:to>
                                        <p:strVal val="visible"/>
                                      </p:to>
                                    </p:set>
                                    <p:animEffect filter="wipe(left)" transition="in">
                                      <p:cBhvr additive="repl">
                                        <p:cTn id="54" dur="500"/>
                                        <p:tgtEl>
                                          <p:spTgt spid="203"/>
                                        </p:tgtEl>
                                      </p:cBhvr>
                                    </p:animEffect>
                                  </p:childTnLst>
                                </p:cTn>
                              </p:par>
                              <p:par>
                                <p:cTn id="55" nodeType="withEffect" fill="hold" presetClass="entr" presetID="22" presetSubtype="8">
                                  <p:stCondLst>
                                    <p:cond delay="0"/>
                                  </p:stCondLst>
                                  <p:childTnLst>
                                    <p:set>
                                      <p:cBhvr>
                                        <p:cTn id="56" dur="1" fill="hold">
                                          <p:stCondLst>
                                            <p:cond delay="0"/>
                                          </p:stCondLst>
                                        </p:cTn>
                                        <p:tgtEl>
                                          <p:spTgt spid="211"/>
                                        </p:tgtEl>
                                        <p:attrNameLst>
                                          <p:attrName>style.visibility</p:attrName>
                                        </p:attrNameLst>
                                      </p:cBhvr>
                                      <p:to>
                                        <p:strVal val="visible"/>
                                      </p:to>
                                    </p:set>
                                    <p:animEffect filter="wipe(left)" transition="in">
                                      <p:cBhvr additive="repl">
                                        <p:cTn id="57" dur="500"/>
                                        <p:tgtEl>
                                          <p:spTgt spid="211"/>
                                        </p:tgtEl>
                                      </p:cBhvr>
                                    </p:animEffect>
                                  </p:childTnLst>
                                </p:cTn>
                              </p:par>
                              <p:par>
                                <p:cTn id="58" nodeType="withEffect" fill="hold" presetClass="entr" presetID="22" presetSubtype="8">
                                  <p:stCondLst>
                                    <p:cond delay="0"/>
                                  </p:stCondLst>
                                  <p:childTnLst>
                                    <p:set>
                                      <p:cBhvr>
                                        <p:cTn id="59" dur="1" fill="hold">
                                          <p:stCondLst>
                                            <p:cond delay="0"/>
                                          </p:stCondLst>
                                        </p:cTn>
                                        <p:tgtEl>
                                          <p:spTgt spid="209"/>
                                        </p:tgtEl>
                                        <p:attrNameLst>
                                          <p:attrName>style.visibility</p:attrName>
                                        </p:attrNameLst>
                                      </p:cBhvr>
                                      <p:to>
                                        <p:strVal val="visible"/>
                                      </p:to>
                                    </p:set>
                                    <p:animEffect filter="wipe(left)" transition="in">
                                      <p:cBhvr additive="repl">
                                        <p:cTn id="60" dur="500"/>
                                        <p:tgtEl>
                                          <p:spTgt spid="209"/>
                                        </p:tgtEl>
                                      </p:cBhvr>
                                    </p:animEffect>
                                  </p:childTnLst>
                                </p:cTn>
                              </p:par>
                              <p:par>
                                <p:cTn id="61" nodeType="withEffect" fill="hold" presetClass="entr" presetID="22" presetSubtype="8">
                                  <p:stCondLst>
                                    <p:cond delay="0"/>
                                  </p:stCondLst>
                                  <p:childTnLst>
                                    <p:set>
                                      <p:cBhvr>
                                        <p:cTn id="62" dur="1" fill="hold">
                                          <p:stCondLst>
                                            <p:cond delay="0"/>
                                          </p:stCondLst>
                                        </p:cTn>
                                        <p:tgtEl>
                                          <p:spTgt spid="212"/>
                                        </p:tgtEl>
                                        <p:attrNameLst>
                                          <p:attrName>style.visibility</p:attrName>
                                        </p:attrNameLst>
                                      </p:cBhvr>
                                      <p:to>
                                        <p:strVal val="visible"/>
                                      </p:to>
                                    </p:set>
                                    <p:animEffect filter="wipe(left)" transition="in">
                                      <p:cBhvr additive="repl">
                                        <p:cTn id="63" dur="500"/>
                                        <p:tgtEl>
                                          <p:spTgt spid="212"/>
                                        </p:tgtEl>
                                      </p:cBhvr>
                                    </p:animEffect>
                                  </p:childTnLst>
                                </p:cTn>
                              </p:par>
                              <p:par>
                                <p:cTn id="64" nodeType="withEffect" fill="hold" presetClass="entr" presetID="22" presetSubtype="8">
                                  <p:stCondLst>
                                    <p:cond delay="0"/>
                                  </p:stCondLst>
                                  <p:childTnLst>
                                    <p:set>
                                      <p:cBhvr>
                                        <p:cTn id="65" dur="1" fill="hold">
                                          <p:stCondLst>
                                            <p:cond delay="0"/>
                                          </p:stCondLst>
                                        </p:cTn>
                                        <p:tgtEl>
                                          <p:spTgt spid="208"/>
                                        </p:tgtEl>
                                        <p:attrNameLst>
                                          <p:attrName>style.visibility</p:attrName>
                                        </p:attrNameLst>
                                      </p:cBhvr>
                                      <p:to>
                                        <p:strVal val="visible"/>
                                      </p:to>
                                    </p:set>
                                    <p:animEffect filter="wipe(left)" transition="in">
                                      <p:cBhvr additive="repl">
                                        <p:cTn id="66" dur="500"/>
                                        <p:tgtEl>
                                          <p:spTgt spid="208"/>
                                        </p:tgtEl>
                                      </p:cBhvr>
                                    </p:animEffect>
                                  </p:childTnLst>
                                </p:cTn>
                              </p:par>
                              <p:par>
                                <p:cTn id="67" nodeType="withEffect" fill="hold" presetClass="entr" presetID="22" presetSubtype="8">
                                  <p:stCondLst>
                                    <p:cond delay="0"/>
                                  </p:stCondLst>
                                  <p:childTnLst>
                                    <p:set>
                                      <p:cBhvr>
                                        <p:cTn id="68" dur="1" fill="hold">
                                          <p:stCondLst>
                                            <p:cond delay="0"/>
                                          </p:stCondLst>
                                        </p:cTn>
                                        <p:tgtEl>
                                          <p:spTgt spid="213"/>
                                        </p:tgtEl>
                                        <p:attrNameLst>
                                          <p:attrName>style.visibility</p:attrName>
                                        </p:attrNameLst>
                                      </p:cBhvr>
                                      <p:to>
                                        <p:strVal val="visible"/>
                                      </p:to>
                                    </p:set>
                                    <p:animEffect filter="wipe(left)" transition="in">
                                      <p:cBhvr additive="repl">
                                        <p:cTn id="69" dur="500"/>
                                        <p:tgtEl>
                                          <p:spTgt spid="213"/>
                                        </p:tgtEl>
                                      </p:cBhvr>
                                    </p:animEffect>
                                  </p:childTnLst>
                                </p:cTn>
                              </p:par>
                              <p:par>
                                <p:cTn id="70" nodeType="withEffect" fill="hold" presetClass="entr" presetID="22" presetSubtype="8">
                                  <p:stCondLst>
                                    <p:cond delay="0"/>
                                  </p:stCondLst>
                                  <p:childTnLst>
                                    <p:set>
                                      <p:cBhvr>
                                        <p:cTn id="71" dur="1" fill="hold">
                                          <p:stCondLst>
                                            <p:cond delay="0"/>
                                          </p:stCondLst>
                                        </p:cTn>
                                        <p:tgtEl>
                                          <p:spTgt spid="207"/>
                                        </p:tgtEl>
                                        <p:attrNameLst>
                                          <p:attrName>style.visibility</p:attrName>
                                        </p:attrNameLst>
                                      </p:cBhvr>
                                      <p:to>
                                        <p:strVal val="visible"/>
                                      </p:to>
                                    </p:set>
                                    <p:animEffect filter="wipe(left)" transition="in">
                                      <p:cBhvr additive="repl">
                                        <p:cTn id="72" dur="500"/>
                                        <p:tgtEl>
                                          <p:spTgt spid="207"/>
                                        </p:tgtEl>
                                      </p:cBhvr>
                                    </p:animEffect>
                                  </p:childTnLst>
                                </p:cTn>
                              </p:par>
                              <p:par>
                                <p:cTn id="73" nodeType="withEffect" fill="hold" presetClass="entr" presetID="22" presetSubtype="8">
                                  <p:stCondLst>
                                    <p:cond delay="0"/>
                                  </p:stCondLst>
                                  <p:childTnLst>
                                    <p:set>
                                      <p:cBhvr>
                                        <p:cTn id="74" dur="1" fill="hold">
                                          <p:stCondLst>
                                            <p:cond delay="0"/>
                                          </p:stCondLst>
                                        </p:cTn>
                                        <p:tgtEl>
                                          <p:spTgt spid="214"/>
                                        </p:tgtEl>
                                        <p:attrNameLst>
                                          <p:attrName>style.visibility</p:attrName>
                                        </p:attrNameLst>
                                      </p:cBhvr>
                                      <p:to>
                                        <p:strVal val="visible"/>
                                      </p:to>
                                    </p:set>
                                    <p:animEffect filter="wipe(left)" transition="in">
                                      <p:cBhvr additive="repl">
                                        <p:cTn id="75" dur="500"/>
                                        <p:tgtEl>
                                          <p:spTgt spid="214"/>
                                        </p:tgtEl>
                                      </p:cBhvr>
                                    </p:animEffect>
                                  </p:childTnLst>
                                </p:cTn>
                              </p:par>
                              <p:par>
                                <p:cTn id="76" nodeType="withEffect" fill="hold" presetClass="entr" presetID="22" presetSubtype="8">
                                  <p:stCondLst>
                                    <p:cond delay="0"/>
                                  </p:stCondLst>
                                  <p:childTnLst>
                                    <p:set>
                                      <p:cBhvr>
                                        <p:cTn id="77" dur="1" fill="hold">
                                          <p:stCondLst>
                                            <p:cond delay="0"/>
                                          </p:stCondLst>
                                        </p:cTn>
                                        <p:tgtEl>
                                          <p:spTgt spid="206"/>
                                        </p:tgtEl>
                                        <p:attrNameLst>
                                          <p:attrName>style.visibility</p:attrName>
                                        </p:attrNameLst>
                                      </p:cBhvr>
                                      <p:to>
                                        <p:strVal val="visible"/>
                                      </p:to>
                                    </p:set>
                                    <p:animEffect filter="wipe(left)" transition="in">
                                      <p:cBhvr additive="repl">
                                        <p:cTn id="78" dur="500"/>
                                        <p:tgtEl>
                                          <p:spTgt spid="206"/>
                                        </p:tgtEl>
                                      </p:cBhvr>
                                    </p:animEffect>
                                  </p:childTnLst>
                                </p:cTn>
                              </p:par>
                              <p:par>
                                <p:cTn id="79" nodeType="withEffect" fill="hold" presetClass="entr" presetID="22" presetSubtype="8">
                                  <p:stCondLst>
                                    <p:cond delay="0"/>
                                  </p:stCondLst>
                                  <p:childTnLst>
                                    <p:set>
                                      <p:cBhvr>
                                        <p:cTn id="80" dur="1" fill="hold">
                                          <p:stCondLst>
                                            <p:cond delay="0"/>
                                          </p:stCondLst>
                                        </p:cTn>
                                        <p:tgtEl>
                                          <p:spTgt spid="215"/>
                                        </p:tgtEl>
                                        <p:attrNameLst>
                                          <p:attrName>style.visibility</p:attrName>
                                        </p:attrNameLst>
                                      </p:cBhvr>
                                      <p:to>
                                        <p:strVal val="visible"/>
                                      </p:to>
                                    </p:set>
                                    <p:animEffect filter="wipe(left)" transition="in">
                                      <p:cBhvr additive="repl">
                                        <p:cTn id="81" dur="500"/>
                                        <p:tgtEl>
                                          <p:spTgt spid="215"/>
                                        </p:tgtEl>
                                      </p:cBhvr>
                                    </p:animEffect>
                                  </p:childTnLst>
                                </p:cTn>
                              </p:par>
                              <p:par>
                                <p:cTn id="82" nodeType="withEffect" fill="hold" presetClass="entr" presetID="22" presetSubtype="8">
                                  <p:stCondLst>
                                    <p:cond delay="0"/>
                                  </p:stCondLst>
                                  <p:childTnLst>
                                    <p:set>
                                      <p:cBhvr>
                                        <p:cTn id="83" dur="1" fill="hold">
                                          <p:stCondLst>
                                            <p:cond delay="0"/>
                                          </p:stCondLst>
                                        </p:cTn>
                                        <p:tgtEl>
                                          <p:spTgt spid="205"/>
                                        </p:tgtEl>
                                        <p:attrNameLst>
                                          <p:attrName>style.visibility</p:attrName>
                                        </p:attrNameLst>
                                      </p:cBhvr>
                                      <p:to>
                                        <p:strVal val="visible"/>
                                      </p:to>
                                    </p:set>
                                    <p:animEffect filter="wipe(left)" transition="in">
                                      <p:cBhvr additive="repl">
                                        <p:cTn id="84" dur="500"/>
                                        <p:tgtEl>
                                          <p:spTgt spid="205"/>
                                        </p:tgtEl>
                                      </p:cBhvr>
                                    </p:animEffect>
                                  </p:childTnLst>
                                </p:cTn>
                              </p:par>
                              <p:par>
                                <p:cTn id="85" nodeType="withEffect" fill="hold" presetClass="entr" presetID="22" presetSubtype="8">
                                  <p:stCondLst>
                                    <p:cond delay="0"/>
                                  </p:stCondLst>
                                  <p:childTnLst>
                                    <p:set>
                                      <p:cBhvr>
                                        <p:cTn id="86" dur="1" fill="hold">
                                          <p:stCondLst>
                                            <p:cond delay="0"/>
                                          </p:stCondLst>
                                        </p:cTn>
                                        <p:tgtEl>
                                          <p:spTgt spid="216"/>
                                        </p:tgtEl>
                                        <p:attrNameLst>
                                          <p:attrName>style.visibility</p:attrName>
                                        </p:attrNameLst>
                                      </p:cBhvr>
                                      <p:to>
                                        <p:strVal val="visible"/>
                                      </p:to>
                                    </p:set>
                                    <p:animEffect filter="wipe(left)" transition="in">
                                      <p:cBhvr additive="repl">
                                        <p:cTn id="87" dur="500"/>
                                        <p:tgtEl>
                                          <p:spTgt spid="216"/>
                                        </p:tgtEl>
                                      </p:cBhvr>
                                    </p:animEffect>
                                  </p:childTnLst>
                                </p:cTn>
                              </p:par>
                              <p:par>
                                <p:cTn id="88" nodeType="withEffect" fill="hold" presetClass="entr" presetID="22" presetSubtype="8">
                                  <p:stCondLst>
                                    <p:cond delay="0"/>
                                  </p:stCondLst>
                                  <p:childTnLst>
                                    <p:set>
                                      <p:cBhvr>
                                        <p:cTn id="89" dur="1" fill="hold">
                                          <p:stCondLst>
                                            <p:cond delay="0"/>
                                          </p:stCondLst>
                                        </p:cTn>
                                        <p:tgtEl>
                                          <p:spTgt spid="204"/>
                                        </p:tgtEl>
                                        <p:attrNameLst>
                                          <p:attrName>style.visibility</p:attrName>
                                        </p:attrNameLst>
                                      </p:cBhvr>
                                      <p:to>
                                        <p:strVal val="visible"/>
                                      </p:to>
                                    </p:set>
                                    <p:animEffect filter="wipe(left)" transition="in">
                                      <p:cBhvr additive="repl">
                                        <p:cTn id="90" dur="500"/>
                                        <p:tgtEl>
                                          <p:spTgt spid="20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Problem Domain</a:t>
            </a:r>
            <a:endParaRPr b="0" lang="en-US" sz="4400" spc="-1" strike="noStrike">
              <a:solidFill>
                <a:srgbClr val="000000"/>
              </a:solidFill>
              <a:latin typeface="Calibri"/>
            </a:endParaRPr>
          </a:p>
        </p:txBody>
      </p:sp>
      <p:grpSp>
        <p:nvGrpSpPr>
          <p:cNvPr id="218" name="Group 2"/>
          <p:cNvGrpSpPr/>
          <p:nvPr/>
        </p:nvGrpSpPr>
        <p:grpSpPr>
          <a:xfrm>
            <a:off x="3714480" y="1969920"/>
            <a:ext cx="4329000" cy="4086000"/>
            <a:chOff x="3714480" y="1969920"/>
            <a:chExt cx="4329000" cy="4086000"/>
          </a:xfrm>
        </p:grpSpPr>
        <p:sp>
          <p:nvSpPr>
            <p:cNvPr id="219" name="CustomShape 3"/>
            <p:cNvSpPr/>
            <p:nvPr/>
          </p:nvSpPr>
          <p:spPr>
            <a:xfrm>
              <a:off x="4622040" y="1969920"/>
              <a:ext cx="2514240" cy="2514240"/>
            </a:xfrm>
            <a:prstGeom prst="ellipse">
              <a:avLst/>
            </a:prstGeom>
            <a:solidFill>
              <a:schemeClr val="bg1">
                <a:alpha val="50000"/>
              </a:schemeClr>
            </a:solidFill>
            <a:ln/>
          </p:spPr>
          <p:style>
            <a:lnRef idx="2"/>
            <a:fillRef idx="0"/>
            <a:effectRef idx="0"/>
            <a:fontRef idx="minor"/>
          </p:style>
          <p:txBody>
            <a:bodyPr lIns="0" rIns="0" tIns="0" bIns="0" anchor="ctr"/>
            <a:p>
              <a:pPr algn="ctr">
                <a:lnSpc>
                  <a:spcPct val="90000"/>
                </a:lnSpc>
                <a:spcAft>
                  <a:spcPts val="981"/>
                </a:spcAft>
              </a:pPr>
              <a:r>
                <a:rPr b="0" lang="en-US" sz="2800" spc="-1" strike="noStrike">
                  <a:solidFill>
                    <a:srgbClr val="000000"/>
                  </a:solidFill>
                  <a:latin typeface="Calibri"/>
                </a:rPr>
                <a:t>Cloud Ecosystems</a:t>
              </a:r>
              <a:endParaRPr b="0" lang="en-US" sz="2800" spc="-1" strike="noStrike">
                <a:latin typeface="Arial"/>
              </a:endParaRPr>
            </a:p>
          </p:txBody>
        </p:sp>
        <p:sp>
          <p:nvSpPr>
            <p:cNvPr id="220" name="CustomShape 4"/>
            <p:cNvSpPr/>
            <p:nvPr/>
          </p:nvSpPr>
          <p:spPr>
            <a:xfrm>
              <a:off x="5529240" y="3541680"/>
              <a:ext cx="2514240" cy="2514240"/>
            </a:xfrm>
            <a:prstGeom prst="ellipse">
              <a:avLst/>
            </a:prstGeom>
            <a:solidFill>
              <a:schemeClr val="accent1">
                <a:alpha val="50000"/>
              </a:schemeClr>
            </a:solidFill>
            <a:ln/>
          </p:spPr>
          <p:style>
            <a:lnRef idx="2"/>
            <a:fillRef idx="0"/>
            <a:effectRef idx="0"/>
            <a:fontRef idx="minor"/>
          </p:style>
          <p:txBody>
            <a:bodyPr lIns="0" rIns="0" tIns="0" bIns="0" anchor="ctr"/>
            <a:p>
              <a:pPr algn="ctr">
                <a:lnSpc>
                  <a:spcPct val="90000"/>
                </a:lnSpc>
                <a:spcAft>
                  <a:spcPts val="981"/>
                </a:spcAft>
              </a:pPr>
              <a:r>
                <a:rPr b="0" lang="en-US" sz="2800" spc="-1" strike="noStrike">
                  <a:solidFill>
                    <a:srgbClr val="000000"/>
                  </a:solidFill>
                  <a:latin typeface="Calibri"/>
                </a:rPr>
                <a:t>Internet of Things</a:t>
              </a:r>
              <a:endParaRPr b="0" lang="en-US" sz="2800" spc="-1" strike="noStrike">
                <a:latin typeface="Arial"/>
              </a:endParaRPr>
            </a:p>
          </p:txBody>
        </p:sp>
        <p:sp>
          <p:nvSpPr>
            <p:cNvPr id="221" name="CustomShape 5"/>
            <p:cNvSpPr/>
            <p:nvPr/>
          </p:nvSpPr>
          <p:spPr>
            <a:xfrm>
              <a:off x="3714480" y="3541680"/>
              <a:ext cx="2514240" cy="2514240"/>
            </a:xfrm>
            <a:prstGeom prst="ellipse">
              <a:avLst/>
            </a:prstGeom>
            <a:solidFill>
              <a:schemeClr val="accent3">
                <a:alpha val="50000"/>
              </a:schemeClr>
            </a:solidFill>
            <a:ln/>
          </p:spPr>
          <p:style>
            <a:lnRef idx="2"/>
            <a:fillRef idx="0"/>
            <a:effectRef idx="0"/>
            <a:fontRef idx="minor"/>
          </p:style>
          <p:txBody>
            <a:bodyPr lIns="0" rIns="0" tIns="0" bIns="0" anchor="ctr"/>
            <a:p>
              <a:pPr algn="ctr">
                <a:lnSpc>
                  <a:spcPct val="90000"/>
                </a:lnSpc>
                <a:spcAft>
                  <a:spcPts val="981"/>
                </a:spcAft>
              </a:pPr>
              <a:r>
                <a:rPr b="0" lang="en-US" sz="2800" spc="-1" strike="noStrike">
                  <a:solidFill>
                    <a:srgbClr val="000000"/>
                  </a:solidFill>
                  <a:latin typeface="Calibri"/>
                </a:rPr>
                <a:t>Security and Privacy</a:t>
              </a:r>
              <a:endParaRPr b="0" lang="en-US" sz="2800" spc="-1" strike="noStrike">
                <a:latin typeface="Arial"/>
              </a:endParaRPr>
            </a:p>
          </p:txBody>
        </p:sp>
      </p:grpSp>
      <p:grpSp>
        <p:nvGrpSpPr>
          <p:cNvPr id="222" name="Group 6"/>
          <p:cNvGrpSpPr/>
          <p:nvPr/>
        </p:nvGrpSpPr>
        <p:grpSpPr>
          <a:xfrm>
            <a:off x="0" y="0"/>
            <a:ext cx="36000" cy="36000"/>
            <a:chOff x="0" y="0"/>
            <a:chExt cx="36000" cy="36000"/>
          </a:xfrm>
        </p:grpSpPr>
      </p:grpSp>
      <p:grpSp>
        <p:nvGrpSpPr>
          <p:cNvPr id="223" name="Group 7"/>
          <p:cNvGrpSpPr/>
          <p:nvPr/>
        </p:nvGrpSpPr>
        <p:grpSpPr>
          <a:xfrm>
            <a:off x="913680" y="2456280"/>
            <a:ext cx="4952880" cy="1779840"/>
            <a:chOff x="913680" y="2456280"/>
            <a:chExt cx="4952880" cy="1779840"/>
          </a:xfrm>
        </p:grpSpPr>
        <p:sp>
          <p:nvSpPr>
            <p:cNvPr id="224" name="CustomShape 8"/>
            <p:cNvSpPr/>
            <p:nvPr/>
          </p:nvSpPr>
          <p:spPr>
            <a:xfrm>
              <a:off x="913680" y="2456280"/>
              <a:ext cx="2824560" cy="1077480"/>
            </a:xfrm>
            <a:prstGeom prst="roundRect">
              <a:avLst>
                <a:gd name="adj" fmla="val 16667"/>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latin typeface="Calibri"/>
                </a:rPr>
                <a:t>Security Issues in Fog Computing</a:t>
              </a:r>
              <a:endParaRPr b="0" lang="en-US" sz="1800" spc="-1" strike="noStrike">
                <a:latin typeface="Arial"/>
              </a:endParaRPr>
            </a:p>
          </p:txBody>
        </p:sp>
        <p:sp>
          <p:nvSpPr>
            <p:cNvPr id="225" name="CustomShape 9"/>
            <p:cNvSpPr/>
            <p:nvPr/>
          </p:nvSpPr>
          <p:spPr>
            <a:xfrm rot="10800000">
              <a:off x="3738600" y="2995560"/>
              <a:ext cx="2127960" cy="1240560"/>
            </a:xfrm>
            <a:prstGeom prst="curvedConnector3">
              <a:avLst>
                <a:gd name="adj1" fmla="val 60742"/>
              </a:avLst>
            </a:prstGeom>
            <a:noFill/>
            <a:ln w="19080">
              <a:solidFill>
                <a:srgbClr val="000000"/>
              </a:solidFill>
              <a:headEnd len="med" type="oval" w="med"/>
              <a:tailEnd len="med" type="triangle" w="med"/>
            </a:ln>
          </p:spPr>
          <p:style>
            <a:lnRef idx="1">
              <a:schemeClr val="accent1"/>
            </a:lnRef>
            <a:fillRef idx="0">
              <a:schemeClr val="accent1"/>
            </a:fillRef>
            <a:effectRef idx="0">
              <a:schemeClr val="accent1"/>
            </a:effectRef>
            <a:fontRef idx="minor"/>
          </p:style>
        </p:sp>
      </p:grpSp>
      <p:grpSp>
        <p:nvGrpSpPr>
          <p:cNvPr id="226" name="Group 10"/>
          <p:cNvGrpSpPr/>
          <p:nvPr/>
        </p:nvGrpSpPr>
        <p:grpSpPr>
          <a:xfrm>
            <a:off x="6467760" y="2617920"/>
            <a:ext cx="3200040" cy="1260360"/>
            <a:chOff x="6467760" y="2617920"/>
            <a:chExt cx="3200040" cy="1260360"/>
          </a:xfrm>
        </p:grpSpPr>
        <p:sp>
          <p:nvSpPr>
            <p:cNvPr id="227" name="CustomShape 11"/>
            <p:cNvSpPr/>
            <p:nvPr/>
          </p:nvSpPr>
          <p:spPr>
            <a:xfrm>
              <a:off x="7643520" y="2617920"/>
              <a:ext cx="2024280" cy="783360"/>
            </a:xfrm>
            <a:prstGeom prst="roundRect">
              <a:avLst>
                <a:gd name="adj" fmla="val 16667"/>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000000"/>
                  </a:solidFill>
                  <a:latin typeface="Calibri"/>
                </a:rPr>
                <a:t>Fog Computing</a:t>
              </a:r>
              <a:endParaRPr b="0" lang="en-US" sz="1800" spc="-1" strike="noStrike">
                <a:latin typeface="Arial"/>
              </a:endParaRPr>
            </a:p>
          </p:txBody>
        </p:sp>
        <p:sp>
          <p:nvSpPr>
            <p:cNvPr id="228" name="CustomShape 12"/>
            <p:cNvSpPr/>
            <p:nvPr/>
          </p:nvSpPr>
          <p:spPr>
            <a:xfrm flipV="1">
              <a:off x="6467760" y="2140560"/>
              <a:ext cx="1175400" cy="868680"/>
            </a:xfrm>
            <a:prstGeom prst="curvedConnector3">
              <a:avLst>
                <a:gd name="adj1" fmla="val 61883"/>
              </a:avLst>
            </a:prstGeom>
            <a:noFill/>
            <a:ln w="19080">
              <a:solidFill>
                <a:srgbClr val="000000"/>
              </a:solidFill>
              <a:headEnd len="med" type="oval" w="med"/>
              <a:tailEnd len="med" type="triangle" w="med"/>
            </a:ln>
          </p:spPr>
          <p:style>
            <a:lnRef idx="1">
              <a:schemeClr val="accent1"/>
            </a:lnRef>
            <a:fillRef idx="0">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91" dur="indefinite" restart="never" nodeType="tmRoot">
          <p:childTnLst>
            <p:seq>
              <p:cTn id="92" dur="indefinite" nodeType="mainSeq">
                <p:childTnLst>
                  <p:par>
                    <p:cTn id="93" fill="hold">
                      <p:stCondLst>
                        <p:cond delay="indefinite"/>
                      </p:stCondLst>
                      <p:childTnLst>
                        <p:par>
                          <p:cTn id="94" fill="hold">
                            <p:stCondLst>
                              <p:cond delay="0"/>
                            </p:stCondLst>
                            <p:childTnLst>
                              <p:par>
                                <p:cTn id="95" nodeType="clickEffect" fill="hold" presetClass="entr" presetID="22" presetSubtype="8">
                                  <p:stCondLst>
                                    <p:cond delay="0"/>
                                  </p:stCondLst>
                                  <p:childTnLst>
                                    <p:set>
                                      <p:cBhvr>
                                        <p:cTn id="96" dur="1" fill="hold">
                                          <p:stCondLst>
                                            <p:cond delay="0"/>
                                          </p:stCondLst>
                                        </p:cTn>
                                        <p:tgtEl>
                                          <p:spTgt spid="226"/>
                                        </p:tgtEl>
                                        <p:attrNameLst>
                                          <p:attrName>style.visibility</p:attrName>
                                        </p:attrNameLst>
                                      </p:cBhvr>
                                      <p:to>
                                        <p:strVal val="visible"/>
                                      </p:to>
                                    </p:set>
                                    <p:animEffect filter="wipe(left)" transition="in">
                                      <p:cBhvr additive="repl">
                                        <p:cTn id="97" dur="500"/>
                                        <p:tgtEl>
                                          <p:spTgt spid="226"/>
                                        </p:tgtEl>
                                      </p:cBhvr>
                                    </p:animEffect>
                                  </p:childTnLst>
                                </p:cTn>
                              </p:par>
                            </p:childTnLst>
                          </p:cTn>
                        </p:par>
                      </p:childTnLst>
                    </p:cTn>
                  </p:par>
                  <p:par>
                    <p:cTn id="98" fill="hold">
                      <p:stCondLst>
                        <p:cond delay="indefinite"/>
                      </p:stCondLst>
                      <p:childTnLst>
                        <p:par>
                          <p:cTn id="99" fill="hold">
                            <p:stCondLst>
                              <p:cond delay="0"/>
                            </p:stCondLst>
                            <p:childTnLst>
                              <p:par>
                                <p:cTn id="100" nodeType="clickEffect" fill="hold" presetClass="entr" presetID="22" presetSubtype="2">
                                  <p:stCondLst>
                                    <p:cond delay="0"/>
                                  </p:stCondLst>
                                  <p:childTnLst>
                                    <p:set>
                                      <p:cBhvr>
                                        <p:cTn id="101" dur="1" fill="hold">
                                          <p:stCondLst>
                                            <p:cond delay="0"/>
                                          </p:stCondLst>
                                        </p:cTn>
                                        <p:tgtEl>
                                          <p:spTgt spid="223"/>
                                        </p:tgtEl>
                                        <p:attrNameLst>
                                          <p:attrName>style.visibility</p:attrName>
                                        </p:attrNameLst>
                                      </p:cBhvr>
                                      <p:to>
                                        <p:strVal val="visible"/>
                                      </p:to>
                                    </p:set>
                                    <p:animEffect filter="wipe(right)" transition="in">
                                      <p:cBhvr additive="repl">
                                        <p:cTn id="102" dur="500"/>
                                        <p:tgtEl>
                                          <p:spTgt spid="2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Internet of Things and Fog Computing</a:t>
            </a:r>
            <a:endParaRPr b="0" lang="en-US" sz="4400" spc="-1" strike="noStrike">
              <a:solidFill>
                <a:srgbClr val="000000"/>
              </a:solidFill>
              <a:latin typeface="Calibri"/>
            </a:endParaRPr>
          </a:p>
        </p:txBody>
      </p:sp>
      <p:sp>
        <p:nvSpPr>
          <p:cNvPr id="230" name="TextShape 2"/>
          <p:cNvSpPr txBox="1"/>
          <p:nvPr/>
        </p:nvSpPr>
        <p:spPr>
          <a:xfrm>
            <a:off x="838080" y="1825560"/>
            <a:ext cx="10515240" cy="4350960"/>
          </a:xfrm>
          <a:prstGeom prst="rect">
            <a:avLst/>
          </a:prstGeom>
          <a:noFill/>
          <a:ln>
            <a:noFill/>
          </a:ln>
        </p:spPr>
        <p:txBody>
          <a:bodyPr>
            <a:normAutofit fontScale="91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IoT applications require low latency, mobility support, location awareness and support for geo-distribution.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Popularity of IoT has made the limitations of clouds more apparent, We need new solutions.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Fog computing offers one of such solutions.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It complements rather than replaces the cloud.</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Cisco fog computing solutions, Amazon Web Services (AWS) Amazon IoT cloud service, IBM IoT solutions for analytics.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Numerous papers discuss these IoT applications in connection to fog computing. Ours was the first pattern for fog computing.</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Containers are also providing more lightweight, portable virtualization solutions that will offer support for IoT applications. </a:t>
            </a:r>
            <a:endParaRPr b="0" lang="en-US" sz="2800" spc="-1" strike="noStrike">
              <a:solidFill>
                <a:srgbClr val="000000"/>
              </a:solidFill>
              <a:latin typeface="Calibri"/>
            </a:endParaRPr>
          </a:p>
        </p:txBody>
      </p:sp>
      <p:sp>
        <p:nvSpPr>
          <p:cNvPr id="231" name="TextShape 3"/>
          <p:cNvSpPr txBox="1"/>
          <p:nvPr/>
        </p:nvSpPr>
        <p:spPr>
          <a:xfrm>
            <a:off x="8610480" y="6356520"/>
            <a:ext cx="2742840" cy="364680"/>
          </a:xfrm>
          <a:prstGeom prst="rect">
            <a:avLst/>
          </a:prstGeom>
          <a:noFill/>
          <a:ln>
            <a:noFill/>
          </a:ln>
        </p:spPr>
        <p:txBody>
          <a:bodyPr anchor="ctr"/>
          <a:p>
            <a:pPr algn="r">
              <a:lnSpc>
                <a:spcPct val="100000"/>
              </a:lnSpc>
            </a:pPr>
            <a:fld id="{4F759FD6-8743-4855-9187-47DCA4CA35CD}" type="slidenum">
              <a:rPr b="0" lang="en-US" sz="1400" spc="-1" strike="noStrike">
                <a:solidFill>
                  <a:srgbClr val="000000"/>
                </a:solidFill>
                <a:latin typeface="Times New Roman"/>
              </a:rPr>
              <a:t>&lt;number&gt;</a:t>
            </a:fld>
            <a:endParaRPr b="0" lang="en-US" sz="1400" spc="-1" strike="noStrike">
              <a:latin typeface="Times New Roman"/>
            </a:endParaRPr>
          </a:p>
        </p:txBody>
      </p:sp>
    </p:spTree>
  </p:cSld>
  <mc:AlternateContent>
    <mc:Choice Requires="p14">
      <p:transition spd="slow" p14:dur="2000"/>
    </mc:Choice>
    <mc:Fallback>
      <p:transition spd="slow"/>
    </mc:Fallback>
  </mc:AlternateContent>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Fog Computing</a:t>
            </a:r>
            <a:endParaRPr b="0" lang="en-US" sz="4400" spc="-1" strike="noStrike">
              <a:solidFill>
                <a:srgbClr val="000000"/>
              </a:solidFill>
              <a:latin typeface="Calibri"/>
            </a:endParaRPr>
          </a:p>
        </p:txBody>
      </p:sp>
      <p:pic>
        <p:nvPicPr>
          <p:cNvPr id="233" name="Picture 3" descr=""/>
          <p:cNvPicPr/>
          <p:nvPr/>
        </p:nvPicPr>
        <p:blipFill>
          <a:blip r:embed="rId1"/>
          <a:stretch/>
        </p:blipFill>
        <p:spPr>
          <a:xfrm>
            <a:off x="7170840" y="1885680"/>
            <a:ext cx="4666320" cy="3760560"/>
          </a:xfrm>
          <a:prstGeom prst="rect">
            <a:avLst/>
          </a:prstGeom>
          <a:ln>
            <a:noFill/>
          </a:ln>
        </p:spPr>
      </p:pic>
      <p:sp>
        <p:nvSpPr>
          <p:cNvPr id="234" name="CustomShape 2"/>
          <p:cNvSpPr/>
          <p:nvPr/>
        </p:nvSpPr>
        <p:spPr>
          <a:xfrm>
            <a:off x="7170840" y="5823360"/>
            <a:ext cx="4666320" cy="3034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400" spc="-1" strike="noStrike">
                <a:solidFill>
                  <a:srgbClr val="000000"/>
                </a:solidFill>
                <a:latin typeface="Calibri"/>
              </a:rPr>
              <a:t>Figure 3: Idea of Fog Computing</a:t>
            </a:r>
            <a:endParaRPr b="0" lang="en-US" sz="1400" spc="-1" strike="noStrike">
              <a:latin typeface="Arial"/>
            </a:endParaRPr>
          </a:p>
        </p:txBody>
      </p:sp>
      <p:sp>
        <p:nvSpPr>
          <p:cNvPr id="235" name="TextShape 3"/>
          <p:cNvSpPr txBox="1"/>
          <p:nvPr/>
        </p:nvSpPr>
        <p:spPr>
          <a:xfrm>
            <a:off x="1371600" y="1955880"/>
            <a:ext cx="6349680" cy="3844800"/>
          </a:xfrm>
          <a:prstGeom prst="rect">
            <a:avLst/>
          </a:prstGeom>
          <a:noFill/>
          <a:ln>
            <a:noFill/>
          </a:ln>
        </p:spPr>
        <p:txBody>
          <a:bodyPr/>
          <a:p>
            <a:pPr marL="228600" indent="-228240">
              <a:lnSpc>
                <a:spcPct val="90000"/>
              </a:lnSpc>
              <a:spcBef>
                <a:spcPts val="1001"/>
              </a:spcBef>
              <a:buClr>
                <a:srgbClr val="000000"/>
              </a:buClr>
              <a:buFont typeface="Arial"/>
              <a:buChar char="•"/>
            </a:pPr>
            <a:r>
              <a:rPr b="0" i="1" lang="en-US" sz="2800" spc="-1" strike="noStrike">
                <a:solidFill>
                  <a:srgbClr val="000000"/>
                </a:solidFill>
                <a:latin typeface="Calibri"/>
              </a:rPr>
              <a:t>Intent</a:t>
            </a:r>
            <a:br/>
            <a:r>
              <a:rPr b="0" lang="en-US" sz="1800" spc="-1" strike="noStrike">
                <a:solidFill>
                  <a:srgbClr val="000000"/>
                </a:solidFill>
                <a:latin typeface="Calibri"/>
              </a:rPr>
              <a:t>Fog Computing is a virtualized platform that stands between cloud computing systems and Internet devices, providing to these computation, storage, and networking services and allowing a cloud to control and communicate with these devices. </a:t>
            </a:r>
            <a:endParaRPr b="0" lang="en-US" sz="1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Calibri"/>
              </a:rPr>
              <a:t>Fog can offer low latency, location awareness, efficient use of bandwidth and storage services.</a:t>
            </a:r>
            <a:endParaRPr b="0" lang="en-US" sz="1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Calibri"/>
              </a:rPr>
              <a:t>Cisco provides fog computing platforms</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36" name="TextShape 1"/>
          <p:cNvSpPr txBox="1"/>
          <p:nvPr/>
        </p:nvSpPr>
        <p:spPr>
          <a:xfrm>
            <a:off x="1141560" y="482040"/>
            <a:ext cx="9905760" cy="1087200"/>
          </a:xfrm>
          <a:prstGeom prst="rect">
            <a:avLst/>
          </a:prstGeom>
          <a:noFill/>
          <a:ln>
            <a:noFill/>
          </a:ln>
        </p:spPr>
        <p:txBody>
          <a:bodyPr anchor="ctr"/>
          <a:p>
            <a:pPr>
              <a:lnSpc>
                <a:spcPct val="90000"/>
              </a:lnSpc>
            </a:pPr>
            <a:r>
              <a:rPr b="0" lang="en-US" sz="4400" spc="-1" strike="noStrike">
                <a:solidFill>
                  <a:srgbClr val="000000"/>
                </a:solidFill>
                <a:latin typeface="Calibri Light"/>
              </a:rPr>
              <a:t>Solution</a:t>
            </a:r>
            <a:endParaRPr b="0" lang="en-US" sz="4400" spc="-1" strike="noStrike">
              <a:solidFill>
                <a:srgbClr val="000000"/>
              </a:solidFill>
              <a:latin typeface="Calibri"/>
            </a:endParaRPr>
          </a:p>
        </p:txBody>
      </p:sp>
      <p:sp>
        <p:nvSpPr>
          <p:cNvPr id="237" name="TextShape 2"/>
          <p:cNvSpPr txBox="1"/>
          <p:nvPr/>
        </p:nvSpPr>
        <p:spPr>
          <a:xfrm>
            <a:off x="1141560" y="1487520"/>
            <a:ext cx="9905760" cy="4708080"/>
          </a:xfrm>
          <a:prstGeom prst="rect">
            <a:avLst/>
          </a:prstGeom>
          <a:noFill/>
          <a:ln>
            <a:noFill/>
          </a:ln>
        </p:spPr>
        <p:txBody>
          <a:bodyPr/>
          <a:p>
            <a:pPr marL="228600" indent="-228240">
              <a:lnSpc>
                <a:spcPct val="100000"/>
              </a:lnSpc>
              <a:spcBef>
                <a:spcPts val="601"/>
              </a:spcBef>
              <a:buClr>
                <a:srgbClr val="000000"/>
              </a:buClr>
              <a:buFont typeface="Arial"/>
              <a:buChar char="•"/>
            </a:pPr>
            <a:r>
              <a:rPr b="0" lang="en-US" sz="1600" spc="-1" strike="noStrike">
                <a:solidFill>
                  <a:srgbClr val="000000"/>
                </a:solidFill>
                <a:latin typeface="Calibri"/>
              </a:rPr>
              <a:t>Introduce a platform to provide cloud computing-like services closer to the devices to be monitored or controlled. This is called Fog Computing.</a:t>
            </a:r>
            <a:endParaRPr b="0" lang="en-US" sz="1600" spc="-1" strike="noStrike">
              <a:solidFill>
                <a:srgbClr val="000000"/>
              </a:solidFill>
              <a:latin typeface="Calibri"/>
            </a:endParaRPr>
          </a:p>
          <a:p>
            <a:pPr marL="228600" indent="-228240">
              <a:lnSpc>
                <a:spcPct val="100000"/>
              </a:lnSpc>
              <a:spcBef>
                <a:spcPts val="601"/>
              </a:spcBef>
              <a:buClr>
                <a:srgbClr val="000000"/>
              </a:buClr>
              <a:buFont typeface="Arial"/>
              <a:buChar char="•"/>
            </a:pPr>
            <a:r>
              <a:rPr b="0" lang="en-US" sz="1600" spc="-1" strike="noStrike">
                <a:solidFill>
                  <a:srgbClr val="000000"/>
                </a:solidFill>
                <a:latin typeface="Calibri"/>
              </a:rPr>
              <a:t>It provides computation, storage, and networking services between end user devices and cloud providers. Data is processed locally for better response. Aggregated data and other relevant information can be forwarded to the cloud for analysis.</a:t>
            </a:r>
            <a:endParaRPr b="0" lang="en-US" sz="1600" spc="-1" strike="noStrike">
              <a:solidFill>
                <a:srgbClr val="000000"/>
              </a:solidFill>
              <a:latin typeface="Calibri"/>
            </a:endParaRPr>
          </a:p>
          <a:p>
            <a:pPr marL="228600" indent="-228240">
              <a:lnSpc>
                <a:spcPct val="100000"/>
              </a:lnSpc>
              <a:spcBef>
                <a:spcPts val="601"/>
              </a:spcBef>
              <a:buClr>
                <a:srgbClr val="000000"/>
              </a:buClr>
              <a:buFont typeface="Arial"/>
              <a:buChar char="•"/>
            </a:pPr>
            <a:r>
              <a:rPr b="0" lang="en-US" sz="1600" spc="-1" strike="noStrike">
                <a:solidFill>
                  <a:srgbClr val="000000"/>
                </a:solidFill>
                <a:latin typeface="Calibri"/>
              </a:rPr>
              <a:t>The Fog is a collection of several distributed tiny clouds called Fog Nodes. They can be resource-rich servers, routers, access points, mobile devices etc. A Fog Node has resources including hardware (compute, networking and storage) capabilities. </a:t>
            </a:r>
            <a:endParaRPr b="0" lang="en-US" sz="1600" spc="-1" strike="noStrike">
              <a:solidFill>
                <a:srgbClr val="000000"/>
              </a:solidFill>
              <a:latin typeface="Calibri"/>
            </a:endParaRPr>
          </a:p>
          <a:p>
            <a:pPr marL="228600" indent="-228240">
              <a:lnSpc>
                <a:spcPct val="100000"/>
              </a:lnSpc>
              <a:spcBef>
                <a:spcPts val="601"/>
              </a:spcBef>
              <a:buClr>
                <a:srgbClr val="000000"/>
              </a:buClr>
              <a:buFont typeface="Arial"/>
              <a:buChar char="•"/>
            </a:pPr>
            <a:r>
              <a:rPr b="0" lang="en-US" sz="1600" spc="-1" strike="noStrike">
                <a:solidFill>
                  <a:srgbClr val="000000"/>
                </a:solidFill>
                <a:latin typeface="Calibri"/>
              </a:rPr>
              <a:t>These nodes provide local real-time data analytics capabilities using an Analytics Engine. </a:t>
            </a:r>
            <a:endParaRPr b="0" lang="en-US" sz="1600" spc="-1" strike="noStrike">
              <a:solidFill>
                <a:srgbClr val="000000"/>
              </a:solidFill>
              <a:latin typeface="Calibri"/>
            </a:endParaRPr>
          </a:p>
          <a:p>
            <a:pPr marL="228600" indent="-228240">
              <a:lnSpc>
                <a:spcPct val="100000"/>
              </a:lnSpc>
              <a:spcBef>
                <a:spcPts val="601"/>
              </a:spcBef>
              <a:buClr>
                <a:srgbClr val="000000"/>
              </a:buClr>
              <a:buFont typeface="Arial"/>
              <a:buChar char="•"/>
            </a:pPr>
            <a:r>
              <a:rPr b="0" lang="en-US" sz="1600" spc="-1" strike="noStrike">
                <a:solidFill>
                  <a:srgbClr val="000000"/>
                </a:solidFill>
                <a:latin typeface="Calibri"/>
              </a:rPr>
              <a:t>Applications can be hosted in the fog nodes using virtualization, Virtual Machine (VM) and/or Containers. </a:t>
            </a:r>
            <a:endParaRPr b="0" lang="en-US" sz="1600" spc="-1" strike="noStrike">
              <a:solidFill>
                <a:srgbClr val="000000"/>
              </a:solidFill>
              <a:latin typeface="Calibri"/>
            </a:endParaRPr>
          </a:p>
          <a:p>
            <a:pPr marL="228600" indent="-228240">
              <a:lnSpc>
                <a:spcPct val="100000"/>
              </a:lnSpc>
              <a:spcBef>
                <a:spcPts val="601"/>
              </a:spcBef>
              <a:buClr>
                <a:srgbClr val="000000"/>
              </a:buClr>
              <a:buFont typeface="Arial"/>
              <a:buChar char="•"/>
            </a:pPr>
            <a:r>
              <a:rPr b="0" lang="en-US" sz="1600" spc="-1" strike="noStrike">
                <a:solidFill>
                  <a:srgbClr val="000000"/>
                </a:solidFill>
                <a:latin typeface="Calibri"/>
              </a:rPr>
              <a:t>A database stores both application data and necessary metadata for service orchestration. </a:t>
            </a:r>
            <a:endParaRPr b="0" lang="en-US" sz="1600" spc="-1" strike="noStrike">
              <a:solidFill>
                <a:srgbClr val="000000"/>
              </a:solidFill>
              <a:latin typeface="Calibri"/>
            </a:endParaRPr>
          </a:p>
          <a:p>
            <a:pPr marL="228600" indent="-228240">
              <a:lnSpc>
                <a:spcPct val="100000"/>
              </a:lnSpc>
              <a:spcBef>
                <a:spcPts val="601"/>
              </a:spcBef>
              <a:buClr>
                <a:srgbClr val="000000"/>
              </a:buClr>
              <a:buFont typeface="Arial"/>
              <a:buChar char="•"/>
            </a:pPr>
            <a:r>
              <a:rPr b="0" lang="en-US" sz="1600" spc="-1" strike="noStrike">
                <a:solidFill>
                  <a:srgbClr val="000000"/>
                </a:solidFill>
                <a:latin typeface="Calibri"/>
              </a:rPr>
              <a:t>It also has information about hardware and software capabilities of nodes, information about the state of fog nodes and services, policies for security, filtering, and configuration. </a:t>
            </a:r>
            <a:endParaRPr b="0" lang="en-US" sz="1600" spc="-1" strike="noStrike">
              <a:solidFill>
                <a:srgbClr val="000000"/>
              </a:solidFill>
              <a:latin typeface="Calibri"/>
            </a:endParaRPr>
          </a:p>
          <a:p>
            <a:pPr marL="228600" indent="-228240">
              <a:lnSpc>
                <a:spcPct val="100000"/>
              </a:lnSpc>
              <a:spcBef>
                <a:spcPts val="601"/>
              </a:spcBef>
              <a:buClr>
                <a:srgbClr val="000000"/>
              </a:buClr>
              <a:buFont typeface="Arial"/>
              <a:buChar char="•"/>
            </a:pPr>
            <a:r>
              <a:rPr b="0" lang="en-US" sz="1600" spc="-1" strike="noStrike">
                <a:solidFill>
                  <a:srgbClr val="000000"/>
                </a:solidFill>
                <a:latin typeface="Calibri"/>
              </a:rPr>
              <a:t>Fog computing uses a Reference monitor to perform policy-based service orchestration. </a:t>
            </a:r>
            <a:endParaRPr b="0" lang="en-US" sz="1600" spc="-1" strike="noStrike">
              <a:solidFill>
                <a:srgbClr val="000000"/>
              </a:solidFill>
              <a:latin typeface="Calibri"/>
            </a:endParaRPr>
          </a:p>
          <a:p>
            <a:pPr marL="228600" indent="-228240">
              <a:lnSpc>
                <a:spcPct val="100000"/>
              </a:lnSpc>
              <a:spcBef>
                <a:spcPts val="601"/>
              </a:spcBef>
              <a:buClr>
                <a:srgbClr val="000000"/>
              </a:buClr>
              <a:buFont typeface="Arial"/>
              <a:buChar char="•"/>
            </a:pPr>
            <a:r>
              <a:rPr b="0" lang="en-US" sz="1600" spc="-1" strike="noStrike">
                <a:solidFill>
                  <a:srgbClr val="000000"/>
                </a:solidFill>
                <a:latin typeface="Calibri"/>
              </a:rPr>
              <a:t>A Policy Manager is triggered by service requests and a Decision Maker Engine (Reference Monitor) gathers relevant policies and metadata to decide about requests. </a:t>
            </a:r>
            <a:endParaRPr b="0" lang="en-US" sz="1600" spc="-1" strike="noStrike">
              <a:solidFill>
                <a:srgbClr val="000000"/>
              </a:solidFill>
              <a:latin typeface="Calibri"/>
            </a:endParaRPr>
          </a:p>
          <a:p>
            <a:pPr marL="228600" indent="-228240">
              <a:lnSpc>
                <a:spcPct val="100000"/>
              </a:lnSpc>
              <a:spcBef>
                <a:spcPts val="601"/>
              </a:spcBef>
              <a:buClr>
                <a:srgbClr val="000000"/>
              </a:buClr>
              <a:buFont typeface="Arial"/>
              <a:buChar char="•"/>
            </a:pPr>
            <a:r>
              <a:rPr b="0" lang="en-US" sz="1600" spc="-1" strike="noStrike">
                <a:solidFill>
                  <a:srgbClr val="000000"/>
                </a:solidFill>
                <a:latin typeface="Calibri"/>
              </a:rPr>
              <a:t>Reference monitor enforces the authorization rules and authenticator is used for providing access control. In addition, services like filtering, aggregation of data, logging, etc., can be provided.</a:t>
            </a:r>
            <a:endParaRPr b="0" lang="en-US" sz="1600" spc="-1" strike="noStrike">
              <a:solidFill>
                <a:srgbClr val="000000"/>
              </a:solidFill>
              <a:latin typeface="Calibri"/>
            </a:endParaRPr>
          </a:p>
        </p:txBody>
      </p:sp>
      <p:sp>
        <p:nvSpPr>
          <p:cNvPr id="238" name="TextShape 3"/>
          <p:cNvSpPr txBox="1"/>
          <p:nvPr/>
        </p:nvSpPr>
        <p:spPr>
          <a:xfrm>
            <a:off x="8610480" y="6356520"/>
            <a:ext cx="2742840" cy="364680"/>
          </a:xfrm>
          <a:prstGeom prst="rect">
            <a:avLst/>
          </a:prstGeom>
          <a:noFill/>
          <a:ln>
            <a:noFill/>
          </a:ln>
        </p:spPr>
        <p:txBody>
          <a:bodyPr anchor="ctr"/>
          <a:p>
            <a:pPr algn="r">
              <a:lnSpc>
                <a:spcPct val="100000"/>
              </a:lnSpc>
            </a:pPr>
            <a:fld id="{69387C5C-F7CE-454F-913C-7E7B24C2263D}" type="slidenum">
              <a:rPr b="0" lang="en-US" sz="1200" spc="-1" strike="noStrike">
                <a:solidFill>
                  <a:srgbClr val="8b8b8b"/>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2209680" y="228600"/>
            <a:ext cx="7772040" cy="1142640"/>
          </a:xfrm>
          <a:prstGeom prst="rect">
            <a:avLst/>
          </a:prstGeom>
          <a:noFill/>
          <a:ln>
            <a:noFill/>
          </a:ln>
        </p:spPr>
        <p:style>
          <a:lnRef idx="0"/>
          <a:fillRef idx="0"/>
          <a:effectRef idx="0"/>
          <a:fontRef idx="minor"/>
        </p:style>
        <p:txBody>
          <a:bodyPr lIns="90000" rIns="90000" tIns="45000" bIns="45000" anchor="ctr"/>
          <a:p>
            <a:pPr marL="343080" indent="-342720" algn="ctr">
              <a:lnSpc>
                <a:spcPct val="100000"/>
              </a:lnSpc>
            </a:pPr>
            <a:r>
              <a:rPr b="1" lang="en-US" sz="3600" spc="-1" strike="noStrike">
                <a:solidFill>
                  <a:srgbClr val="44546a"/>
                </a:solidFill>
                <a:latin typeface="Arial"/>
              </a:rPr>
              <a:t>Internet of Things (IoT)</a:t>
            </a:r>
            <a:endParaRPr b="0" lang="en-US" sz="3600" spc="-1" strike="noStrike">
              <a:latin typeface="Arial"/>
            </a:endParaRPr>
          </a:p>
        </p:txBody>
      </p:sp>
      <p:sp>
        <p:nvSpPr>
          <p:cNvPr id="173" name="CustomShape 2"/>
          <p:cNvSpPr/>
          <p:nvPr/>
        </p:nvSpPr>
        <p:spPr>
          <a:xfrm>
            <a:off x="2209680" y="1676520"/>
            <a:ext cx="7772040" cy="4419360"/>
          </a:xfrm>
          <a:prstGeom prst="rect">
            <a:avLst/>
          </a:prstGeom>
          <a:noFill/>
          <a:ln>
            <a:noFill/>
          </a:ln>
        </p:spPr>
        <p:style>
          <a:lnRef idx="0"/>
          <a:fillRef idx="0"/>
          <a:effectRef idx="0"/>
          <a:fontRef idx="minor"/>
        </p:style>
        <p:txBody>
          <a:bodyPr lIns="90000" rIns="90000" tIns="45000" bIns="45000"/>
          <a:p>
            <a:pPr marL="343080" indent="-342720">
              <a:lnSpc>
                <a:spcPct val="100000"/>
              </a:lnSpc>
              <a:spcBef>
                <a:spcPts val="479"/>
              </a:spcBef>
              <a:buClr>
                <a:srgbClr val="000000"/>
              </a:buClr>
              <a:buFont typeface="Symbol" charset="2"/>
              <a:buChar char=""/>
            </a:pPr>
            <a:r>
              <a:rPr b="1" i="1" lang="en-US" sz="2400" spc="-1" strike="noStrike">
                <a:solidFill>
                  <a:srgbClr val="000000"/>
                </a:solidFill>
                <a:latin typeface="Arial"/>
              </a:rPr>
              <a:t>Tagged objects that communicate through the Internet</a:t>
            </a:r>
            <a:endParaRPr b="0" lang="en-US" sz="2400" spc="-1" strike="noStrike">
              <a:latin typeface="Arial"/>
            </a:endParaRPr>
          </a:p>
          <a:p>
            <a:pPr marL="343080" indent="-342720">
              <a:lnSpc>
                <a:spcPct val="100000"/>
              </a:lnSpc>
              <a:spcBef>
                <a:spcPts val="479"/>
              </a:spcBef>
              <a:buClr>
                <a:srgbClr val="000000"/>
              </a:buClr>
              <a:buFont typeface="Symbol" charset="2"/>
              <a:buChar char=""/>
            </a:pPr>
            <a:r>
              <a:rPr b="1" i="1" lang="en-US" sz="2400" spc="-1" strike="noStrike">
                <a:solidFill>
                  <a:srgbClr val="000000"/>
                </a:solidFill>
                <a:latin typeface="Arial"/>
              </a:rPr>
              <a:t>Users can query their status and even control them</a:t>
            </a:r>
            <a:endParaRPr b="0" lang="en-US" sz="2400" spc="-1" strike="noStrike">
              <a:latin typeface="Arial"/>
            </a:endParaRPr>
          </a:p>
          <a:p>
            <a:pPr marL="343080" indent="-342720">
              <a:lnSpc>
                <a:spcPct val="100000"/>
              </a:lnSpc>
              <a:spcBef>
                <a:spcPts val="479"/>
              </a:spcBef>
              <a:buClr>
                <a:srgbClr val="000000"/>
              </a:buClr>
              <a:buFont typeface="Symbol" charset="2"/>
              <a:buChar char=""/>
            </a:pPr>
            <a:r>
              <a:rPr b="1" i="1" lang="en-US" sz="2400" spc="-1" strike="noStrike">
                <a:solidFill>
                  <a:srgbClr val="000000"/>
                </a:solidFill>
                <a:latin typeface="Arial"/>
              </a:rPr>
              <a:t>Physical objects can be part of applications or have their own standalone functions</a:t>
            </a:r>
            <a:endParaRPr b="0" lang="en-US" sz="2400" spc="-1" strike="noStrike">
              <a:latin typeface="Arial"/>
            </a:endParaRPr>
          </a:p>
          <a:p>
            <a:pPr marL="343080" indent="-342720">
              <a:lnSpc>
                <a:spcPct val="100000"/>
              </a:lnSpc>
              <a:spcBef>
                <a:spcPts val="479"/>
              </a:spcBef>
              <a:buClr>
                <a:srgbClr val="000000"/>
              </a:buClr>
              <a:buFont typeface="Symbol" charset="2"/>
              <a:buChar char=""/>
            </a:pPr>
            <a:r>
              <a:rPr b="1" i="1" lang="en-US" sz="2400" spc="-1" strike="noStrike">
                <a:solidFill>
                  <a:srgbClr val="000000"/>
                </a:solidFill>
                <a:latin typeface="Arial"/>
              </a:rPr>
              <a:t>Examples: devices in smart homes and wireless patient care, transportation systems using tags and devices, baby monitors, smart washing machines and refrigerators, webcams,…</a:t>
            </a:r>
            <a:endParaRPr b="0" lang="en-US" sz="2400" spc="-1" strike="noStrike">
              <a:latin typeface="Arial"/>
            </a:endParaRPr>
          </a:p>
          <a:p>
            <a:pPr marL="343080" indent="-342720">
              <a:lnSpc>
                <a:spcPct val="100000"/>
              </a:lnSpc>
              <a:spcBef>
                <a:spcPts val="479"/>
              </a:spcBef>
              <a:buClr>
                <a:srgbClr val="000000"/>
              </a:buClr>
              <a:buFont typeface="Symbol" charset="2"/>
              <a:buChar char=""/>
            </a:pPr>
            <a:r>
              <a:rPr b="1" i="1" lang="en-US" sz="2400" spc="-1" strike="noStrike">
                <a:solidFill>
                  <a:srgbClr val="000000"/>
                </a:solidFill>
                <a:latin typeface="Arial"/>
              </a:rPr>
              <a:t>A good amount of them are CPSs or part of CPSs</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TextShape 1"/>
          <p:cNvSpPr txBox="1"/>
          <p:nvPr/>
        </p:nvSpPr>
        <p:spPr>
          <a:xfrm>
            <a:off x="1141560" y="308160"/>
            <a:ext cx="9905760" cy="1478160"/>
          </a:xfrm>
          <a:prstGeom prst="rect">
            <a:avLst/>
          </a:prstGeom>
          <a:noFill/>
          <a:ln>
            <a:noFill/>
          </a:ln>
        </p:spPr>
        <p:txBody>
          <a:bodyPr anchor="ctr">
            <a:normAutofit/>
          </a:bodyPr>
          <a:p>
            <a:pPr>
              <a:lnSpc>
                <a:spcPct val="90000"/>
              </a:lnSpc>
            </a:pPr>
            <a:r>
              <a:rPr b="0" lang="en-US" sz="4000" spc="-1" strike="noStrike">
                <a:solidFill>
                  <a:srgbClr val="000000"/>
                </a:solidFill>
                <a:latin typeface="Calibri Light"/>
              </a:rPr>
              <a:t>Class diagram of the Fog Computing pattern</a:t>
            </a:r>
            <a:endParaRPr b="0" lang="en-US" sz="4000" spc="-1" strike="noStrike">
              <a:solidFill>
                <a:srgbClr val="000000"/>
              </a:solidFill>
              <a:latin typeface="Calibri"/>
            </a:endParaRPr>
          </a:p>
        </p:txBody>
      </p:sp>
      <p:pic>
        <p:nvPicPr>
          <p:cNvPr id="240" name="Picture 3" descr=""/>
          <p:cNvPicPr/>
          <p:nvPr/>
        </p:nvPicPr>
        <p:blipFill>
          <a:blip r:embed="rId1"/>
          <a:stretch/>
        </p:blipFill>
        <p:spPr>
          <a:xfrm>
            <a:off x="3396960" y="1648440"/>
            <a:ext cx="5394600" cy="4570920"/>
          </a:xfrm>
          <a:prstGeom prst="rect">
            <a:avLst/>
          </a:prstGeom>
          <a:ln>
            <a:noFill/>
          </a:ln>
        </p:spPr>
      </p:pic>
    </p:spTree>
  </p:cSld>
  <mc:AlternateContent>
    <mc:Choice Requires="p14">
      <p:transition spd="slow" p14:dur="2000"/>
    </mc:Choice>
    <mc:Fallback>
      <p:transition spd="slow"/>
    </mc:Fallback>
  </mc:AlternateContent>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1141560" y="482040"/>
            <a:ext cx="9905760" cy="813960"/>
          </a:xfrm>
          <a:prstGeom prst="rect">
            <a:avLst/>
          </a:prstGeom>
          <a:noFill/>
          <a:ln>
            <a:noFill/>
          </a:ln>
        </p:spPr>
        <p:txBody>
          <a:bodyPr anchor="ctr"/>
          <a:p>
            <a:pPr>
              <a:lnSpc>
                <a:spcPct val="90000"/>
              </a:lnSpc>
            </a:pPr>
            <a:r>
              <a:rPr b="0" lang="en-US" sz="4400" spc="-1" strike="noStrike">
                <a:solidFill>
                  <a:srgbClr val="000000"/>
                </a:solidFill>
                <a:latin typeface="Calibri Light"/>
              </a:rPr>
              <a:t>Implementation</a:t>
            </a:r>
            <a:endParaRPr b="0" lang="en-US" sz="4400" spc="-1" strike="noStrike">
              <a:solidFill>
                <a:srgbClr val="000000"/>
              </a:solidFill>
              <a:latin typeface="Calibri"/>
            </a:endParaRPr>
          </a:p>
        </p:txBody>
      </p:sp>
      <p:sp>
        <p:nvSpPr>
          <p:cNvPr id="242" name="TextShape 2"/>
          <p:cNvSpPr txBox="1"/>
          <p:nvPr/>
        </p:nvSpPr>
        <p:spPr>
          <a:xfrm>
            <a:off x="1141560" y="1446840"/>
            <a:ext cx="9905760" cy="4344120"/>
          </a:xfrm>
          <a:prstGeom prst="rect">
            <a:avLst/>
          </a:prstGeom>
          <a:noFill/>
          <a:ln>
            <a:noFill/>
          </a:ln>
        </p:spPr>
        <p:txBody>
          <a:bodyPr>
            <a:normAutofit fontScale="61000"/>
          </a:bodyPr>
          <a:p>
            <a:pPr marL="228600" indent="-228240">
              <a:lnSpc>
                <a:spcPct val="90000"/>
              </a:lnSpc>
              <a:spcBef>
                <a:spcPts val="601"/>
              </a:spcBef>
              <a:buClr>
                <a:srgbClr val="000000"/>
              </a:buClr>
              <a:buFont typeface="Arial"/>
              <a:buChar char="•"/>
            </a:pPr>
            <a:r>
              <a:rPr b="0" lang="en-US" sz="2800" spc="-1" strike="noStrike">
                <a:solidFill>
                  <a:srgbClr val="000000"/>
                </a:solidFill>
                <a:latin typeface="Calibri"/>
              </a:rPr>
              <a:t>Fog computing requires multi-tenancy support for applications, from different software companies or developers, that need to execute without interfering with each other. So, the cloud platform in devices comprising the fog platform should support multi-tenancy for applications.</a:t>
            </a:r>
            <a:endParaRPr b="0" lang="en-US" sz="2800" spc="-1" strike="noStrike">
              <a:solidFill>
                <a:srgbClr val="000000"/>
              </a:solidFill>
              <a:latin typeface="Calibri"/>
            </a:endParaRPr>
          </a:p>
          <a:p>
            <a:pPr lvl="1" marL="685800" indent="-228240">
              <a:lnSpc>
                <a:spcPct val="90000"/>
              </a:lnSpc>
              <a:buClr>
                <a:srgbClr val="000000"/>
              </a:buClr>
              <a:buFont typeface="Arial"/>
              <a:buChar char="•"/>
            </a:pPr>
            <a:r>
              <a:rPr b="0" lang="en-US" sz="2400" spc="-1" strike="noStrike">
                <a:solidFill>
                  <a:srgbClr val="000000"/>
                </a:solidFill>
                <a:latin typeface="Calibri"/>
              </a:rPr>
              <a:t>Despite multi-tenancy fog devices should be able to execute applications in isolation to prevent unwanted interference from other processes.</a:t>
            </a:r>
            <a:endParaRPr b="0" lang="en-US" sz="2400" spc="-1" strike="noStrike">
              <a:solidFill>
                <a:srgbClr val="000000"/>
              </a:solidFill>
              <a:latin typeface="Calibri"/>
            </a:endParaRPr>
          </a:p>
          <a:p>
            <a:pPr lvl="1" marL="685800" indent="-228240">
              <a:lnSpc>
                <a:spcPct val="90000"/>
              </a:lnSpc>
              <a:buClr>
                <a:srgbClr val="000000"/>
              </a:buClr>
              <a:buFont typeface="Arial"/>
              <a:buChar char="•"/>
            </a:pPr>
            <a:r>
              <a:rPr b="0" lang="en-US" sz="2400" spc="-1" strike="noStrike">
                <a:solidFill>
                  <a:srgbClr val="000000"/>
                </a:solidFill>
                <a:latin typeface="Calibri"/>
              </a:rPr>
              <a:t>Policies have to be defined to control service orchestration, filtering and for adding security.</a:t>
            </a:r>
            <a:endParaRPr b="0" lang="en-US" sz="2400" spc="-1" strike="noStrike">
              <a:solidFill>
                <a:srgbClr val="000000"/>
              </a:solidFill>
              <a:latin typeface="Calibri"/>
            </a:endParaRPr>
          </a:p>
          <a:p>
            <a:pPr lvl="1" marL="685800" indent="-228240">
              <a:lnSpc>
                <a:spcPct val="90000"/>
              </a:lnSpc>
              <a:buClr>
                <a:srgbClr val="000000"/>
              </a:buClr>
              <a:buFont typeface="Arial"/>
              <a:buChar char="•"/>
            </a:pPr>
            <a:r>
              <a:rPr b="0" lang="en-US" sz="2400" spc="-1" strike="noStrike">
                <a:solidFill>
                  <a:srgbClr val="000000"/>
                </a:solidFill>
                <a:latin typeface="Calibri"/>
              </a:rPr>
              <a:t>Decentralized management mechanisms need to be established to setup and configure a large number of devices in fog [Vaquero and Merino 2014].</a:t>
            </a:r>
            <a:endParaRPr b="0" lang="en-US" sz="2400" spc="-1" strike="noStrike">
              <a:solidFill>
                <a:srgbClr val="000000"/>
              </a:solidFill>
              <a:latin typeface="Calibri"/>
            </a:endParaRPr>
          </a:p>
          <a:p>
            <a:pPr marL="228600" indent="-228240">
              <a:lnSpc>
                <a:spcPct val="90000"/>
              </a:lnSpc>
              <a:spcBef>
                <a:spcPts val="601"/>
              </a:spcBef>
              <a:buClr>
                <a:srgbClr val="000000"/>
              </a:buClr>
              <a:buFont typeface="Arial"/>
              <a:buChar char="•"/>
            </a:pPr>
            <a:r>
              <a:rPr b="0" lang="en-US" sz="2800" spc="-1" strike="noStrike">
                <a:solidFill>
                  <a:srgbClr val="000000"/>
                </a:solidFill>
                <a:latin typeface="Calibri"/>
              </a:rPr>
              <a:t>Bonomi et al. [2014] mentions a local software agent on each fog node, called foglet, which monitors the state of the node and services. Foglets also perform lifecycle activities and orchestration.  Also they mention fog abstraction layer which provides uniform programmable interface for resource control and management. It provides generic APIs to monitor and manage heterogeneous fog devices.</a:t>
            </a:r>
            <a:endParaRPr b="0" lang="en-US" sz="2800" spc="-1" strike="noStrike">
              <a:solidFill>
                <a:srgbClr val="000000"/>
              </a:solidFill>
              <a:latin typeface="Calibri"/>
            </a:endParaRPr>
          </a:p>
          <a:p>
            <a:pPr>
              <a:lnSpc>
                <a:spcPct val="90000"/>
              </a:lnSpc>
              <a:spcBef>
                <a:spcPts val="6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IoT ecosystems: Big IoT project in EU </a:t>
            </a:r>
            <a:br/>
            <a:r>
              <a:rPr b="0" lang="en-US" sz="2800" spc="-1" strike="noStrike">
                <a:solidFill>
                  <a:srgbClr val="000000"/>
                </a:solidFill>
                <a:latin typeface="Calibri Light"/>
              </a:rPr>
              <a:t>(http://big-iot.eu/project/)</a:t>
            </a:r>
            <a:endParaRPr b="0" lang="en-US" sz="2800" spc="-1" strike="noStrike">
              <a:solidFill>
                <a:srgbClr val="000000"/>
              </a:solidFill>
              <a:latin typeface="Calibri"/>
            </a:endParaRPr>
          </a:p>
        </p:txBody>
      </p:sp>
      <p:sp>
        <p:nvSpPr>
          <p:cNvPr id="244"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Objective 1: Define a shared interface with services such as discovery, access, and management of events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Objective 2: Establish a centralized marketplace where platformas and services can be registered</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TextShape 1"/>
          <p:cNvSpPr txBox="1"/>
          <p:nvPr/>
        </p:nvSpPr>
        <p:spPr>
          <a:xfrm>
            <a:off x="838080" y="365040"/>
            <a:ext cx="10515240" cy="792360"/>
          </a:xfrm>
          <a:prstGeom prst="rect">
            <a:avLst/>
          </a:prstGeom>
          <a:noFill/>
          <a:ln>
            <a:noFill/>
          </a:ln>
        </p:spPr>
        <p:txBody>
          <a:bodyPr anchor="ctr"/>
          <a:p>
            <a:pPr>
              <a:lnSpc>
                <a:spcPct val="90000"/>
              </a:lnSpc>
            </a:pPr>
            <a:r>
              <a:rPr b="0" lang="en-US" sz="4400" spc="-1" strike="noStrike">
                <a:solidFill>
                  <a:srgbClr val="000000"/>
                </a:solidFill>
                <a:latin typeface="Calibri Light"/>
              </a:rPr>
              <a:t>Big IoT project  EU</a:t>
            </a:r>
            <a:endParaRPr b="0" lang="en-US" sz="4400" spc="-1" strike="noStrike">
              <a:solidFill>
                <a:srgbClr val="000000"/>
              </a:solidFill>
              <a:latin typeface="Calibri"/>
            </a:endParaRPr>
          </a:p>
        </p:txBody>
      </p:sp>
      <p:pic>
        <p:nvPicPr>
          <p:cNvPr id="246" name="Picture 2" descr=""/>
          <p:cNvPicPr/>
          <p:nvPr/>
        </p:nvPicPr>
        <p:blipFill>
          <a:blip r:embed="rId1"/>
          <a:stretch/>
        </p:blipFill>
        <p:spPr>
          <a:xfrm>
            <a:off x="1051920" y="1008720"/>
            <a:ext cx="9968760" cy="5848920"/>
          </a:xfrm>
          <a:prstGeom prst="rect">
            <a:avLst/>
          </a:prstGeom>
          <a:ln>
            <a:noFill/>
          </a:ln>
        </p:spPr>
      </p:pic>
    </p:spTree>
  </p:cSld>
  <mc:AlternateContent>
    <mc:Choice Requires="p14">
      <p:transition spd="slow" p14:dur="2000"/>
    </mc:Choice>
    <mc:Fallback>
      <p:transition spd="slow"/>
    </mc:Fallback>
  </mc:AlternateContent>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Big IoT security objectives</a:t>
            </a:r>
            <a:endParaRPr b="0" lang="en-US" sz="4400" spc="-1" strike="noStrike">
              <a:solidFill>
                <a:srgbClr val="000000"/>
              </a:solidFill>
              <a:latin typeface="Calibri"/>
            </a:endParaRPr>
          </a:p>
        </p:txBody>
      </p:sp>
      <p:sp>
        <p:nvSpPr>
          <p:cNvPr id="248" name="TextShape 2"/>
          <p:cNvSpPr txBox="1"/>
          <p:nvPr/>
        </p:nvSpPr>
        <p:spPr>
          <a:xfrm>
            <a:off x="838080" y="1825560"/>
            <a:ext cx="10515240" cy="4350960"/>
          </a:xfrm>
          <a:prstGeom prst="rect">
            <a:avLst/>
          </a:prstGeom>
          <a:noFill/>
          <a:ln>
            <a:noFill/>
          </a:ln>
        </p:spPr>
        <p:txBody>
          <a:bodyPr>
            <a:normAutofit fontScale="97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End to end security—enforced in API</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Adaptable security architecture—new atatcks and defenses, new yechnologies and topologies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Flexible authentication and authorization—decentralized, federated, delegated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Asset transfers—assets and components can be sold or transferred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Accountability and billing—secure billing for resources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Continuous security—ready to handle compromised nodes, hostile participants, and other security threats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Secure development—use of secure software development methodologies and secure coding</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IoT mashups [Del13]</a:t>
            </a:r>
            <a:endParaRPr b="0" lang="en-US" sz="4400" spc="-1" strike="noStrike">
              <a:solidFill>
                <a:srgbClr val="000000"/>
              </a:solidFill>
              <a:latin typeface="Calibri"/>
            </a:endParaRPr>
          </a:p>
        </p:txBody>
      </p:sp>
      <p:sp>
        <p:nvSpPr>
          <p:cNvPr id="250"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Applications developed in an opportunistic and ad hoc fashion by potentially non-experts, on top of smart things, by using the mashup approach.</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Such applications rely on a sunset of a collection of web-accessible servicesnad data made available by object intermittently connected to the network</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Examples: sensors monitor temperature in locations can be combined with maps to show their location</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Their interaction model needs to be looser that in traditional web services compositions because of the unpredictability of the services</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Use XML as mashup language</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An agile methodology for secure IoT systems</a:t>
            </a:r>
            <a:endParaRPr b="0" lang="en-US" sz="4400" spc="-1" strike="noStrike">
              <a:solidFill>
                <a:srgbClr val="000000"/>
              </a:solidFill>
              <a:latin typeface="Calibri"/>
            </a:endParaRPr>
          </a:p>
        </p:txBody>
      </p:sp>
      <p:sp>
        <p:nvSpPr>
          <p:cNvPr id="252"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Agile methods emphasize continuous delivery of code and do not use models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few secure agile methodologies have appeared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Can we adapt them to build secure IoT systems?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 name="Picture 3" descr=""/>
          <p:cNvPicPr/>
          <p:nvPr/>
        </p:nvPicPr>
        <p:blipFill>
          <a:blip r:embed="rId1"/>
          <a:stretch/>
        </p:blipFill>
        <p:spPr>
          <a:xfrm>
            <a:off x="824760" y="0"/>
            <a:ext cx="10541880" cy="6857640"/>
          </a:xfrm>
          <a:prstGeom prst="rect">
            <a:avLst/>
          </a:prstGeom>
          <a:ln>
            <a:noFill/>
          </a:ln>
        </p:spPr>
      </p:pic>
      <p:sp>
        <p:nvSpPr>
          <p:cNvPr id="254" name="TextShape 1"/>
          <p:cNvSpPr txBox="1"/>
          <p:nvPr/>
        </p:nvSpPr>
        <p:spPr>
          <a:xfrm>
            <a:off x="838080" y="365040"/>
            <a:ext cx="10515240" cy="182520"/>
          </a:xfrm>
          <a:prstGeom prst="rect">
            <a:avLst/>
          </a:prstGeom>
          <a:noFill/>
          <a:ln>
            <a:noFill/>
          </a:ln>
        </p:spPr>
        <p:txBody>
          <a:bodyPr anchor="ctr">
            <a:normAutofit fontScale="4000"/>
          </a:bodyPr>
          <a:p>
            <a:pPr>
              <a:lnSpc>
                <a:spcPct val="90000"/>
              </a:lnSpc>
            </a:pPr>
            <a:r>
              <a:rPr b="0" lang="en-US" sz="4400" spc="-1" strike="noStrike">
                <a:solidFill>
                  <a:srgbClr val="000000"/>
                </a:solidFill>
                <a:latin typeface="Calibri Light"/>
              </a:rPr>
              <a:t>[Bab10]</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 name="Picture 1" descr=""/>
          <p:cNvPicPr/>
          <p:nvPr/>
        </p:nvPicPr>
        <p:blipFill>
          <a:blip r:embed="rId1"/>
          <a:stretch/>
        </p:blipFill>
        <p:spPr>
          <a:xfrm>
            <a:off x="1720440" y="0"/>
            <a:ext cx="8750880" cy="6857640"/>
          </a:xfrm>
          <a:prstGeom prst="rect">
            <a:avLst/>
          </a:prstGeom>
          <a:ln>
            <a:noFill/>
          </a:ln>
        </p:spPr>
      </p:pic>
      <p:sp>
        <p:nvSpPr>
          <p:cNvPr id="256" name="TextShape 1"/>
          <p:cNvSpPr txBox="1"/>
          <p:nvPr/>
        </p:nvSpPr>
        <p:spPr>
          <a:xfrm>
            <a:off x="838080" y="365040"/>
            <a:ext cx="10515240" cy="371520"/>
          </a:xfrm>
          <a:prstGeom prst="rect">
            <a:avLst/>
          </a:prstGeom>
          <a:noFill/>
          <a:ln>
            <a:noFill/>
          </a:ln>
        </p:spPr>
        <p:txBody>
          <a:bodyPr anchor="ctr">
            <a:normAutofit fontScale="25000"/>
          </a:bodyPr>
          <a:p>
            <a:pPr>
              <a:lnSpc>
                <a:spcPct val="90000"/>
              </a:lnSpc>
            </a:pPr>
            <a:r>
              <a:rPr b="0" lang="en-US" sz="4400" spc="-1" strike="noStrike">
                <a:solidFill>
                  <a:srgbClr val="000000"/>
                </a:solidFill>
                <a:latin typeface="Calibri Light"/>
              </a:rPr>
              <a:t>[Bab10]</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Picture 2" descr=""/>
          <p:cNvPicPr/>
          <p:nvPr/>
        </p:nvPicPr>
        <p:blipFill>
          <a:blip r:embed="rId1"/>
          <a:stretch/>
        </p:blipFill>
        <p:spPr>
          <a:xfrm>
            <a:off x="3960" y="414720"/>
            <a:ext cx="12191760" cy="6027840"/>
          </a:xfrm>
          <a:prstGeom prst="rect">
            <a:avLst/>
          </a:prstGeom>
          <a:ln>
            <a:noFill/>
          </a:ln>
        </p:spPr>
      </p:pic>
      <p:sp>
        <p:nvSpPr>
          <p:cNvPr id="258" name="TextShape 1"/>
          <p:cNvSpPr txBox="1"/>
          <p:nvPr/>
        </p:nvSpPr>
        <p:spPr>
          <a:xfrm>
            <a:off x="838080" y="365040"/>
            <a:ext cx="10515240" cy="151200"/>
          </a:xfrm>
          <a:prstGeom prst="rect">
            <a:avLst/>
          </a:prstGeom>
          <a:noFill/>
          <a:ln>
            <a:noFill/>
          </a:ln>
        </p:spPr>
        <p:txBody>
          <a:bodyPr anchor="ctr"/>
          <a:p>
            <a:pPr>
              <a:lnSpc>
                <a:spcPct val="90000"/>
              </a:lnSpc>
            </a:pPr>
            <a:r>
              <a:rPr b="0" lang="en-US" sz="1800" spc="-1" strike="noStrike">
                <a:solidFill>
                  <a:srgbClr val="000000"/>
                </a:solidFill>
                <a:latin typeface="Calibri Light"/>
              </a:rPr>
              <a:t>[Sam18]</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Internet of Things II</a:t>
            </a:r>
            <a:endParaRPr b="0" lang="en-US" sz="4400" spc="-1" strike="noStrike">
              <a:solidFill>
                <a:srgbClr val="000000"/>
              </a:solidFill>
              <a:latin typeface="Calibri"/>
            </a:endParaRPr>
          </a:p>
        </p:txBody>
      </p:sp>
      <p:sp>
        <p:nvSpPr>
          <p:cNvPr id="175" name="TextShape 2"/>
          <p:cNvSpPr txBox="1"/>
          <p:nvPr/>
        </p:nvSpPr>
        <p:spPr>
          <a:xfrm>
            <a:off x="834120" y="1825560"/>
            <a:ext cx="10515240" cy="4350960"/>
          </a:xfrm>
          <a:prstGeom prst="rect">
            <a:avLst/>
          </a:prstGeom>
          <a:noFill/>
          <a:ln>
            <a:noFill/>
          </a:ln>
        </p:spPr>
        <p:txBody>
          <a:bodyPr>
            <a:normAutofit fontScale="65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IoT has found its application in various domains.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Examples include smart traffic control, smart grid, wireless sensor networks, precision agriculture, intelligent buildings, health care, industrial automation, oil and gas, etc. </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IoT has brought about an explosive proliferation of endpoints.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According to an estimate, nearly 50 billion heterogeneous devices will be connected to the internet by 2020.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Storage and processing costs are declining and the devices are getting smaller and less expensive.</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Increasing intelligence of these devices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Huge amounts of data, most of it real time</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90% of the world’s data was created in the last 2 years, and it is increasing exponentially. </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need to manage the large number of devices and process the data produced by them.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New threats [Bab10, Sin16]</a:t>
            </a:r>
            <a:endParaRPr b="0" lang="en-US" sz="2800" spc="-1" strike="noStrike">
              <a:solidFill>
                <a:srgbClr val="000000"/>
              </a:solidFill>
              <a:latin typeface="Calibri"/>
            </a:endParaRPr>
          </a:p>
        </p:txBody>
      </p:sp>
      <p:sp>
        <p:nvSpPr>
          <p:cNvPr id="176" name="TextShape 3"/>
          <p:cNvSpPr txBox="1"/>
          <p:nvPr/>
        </p:nvSpPr>
        <p:spPr>
          <a:xfrm>
            <a:off x="8610480" y="6356520"/>
            <a:ext cx="2742840" cy="364680"/>
          </a:xfrm>
          <a:prstGeom prst="rect">
            <a:avLst/>
          </a:prstGeom>
          <a:noFill/>
          <a:ln>
            <a:noFill/>
          </a:ln>
        </p:spPr>
        <p:txBody>
          <a:bodyPr anchor="ctr"/>
          <a:p>
            <a:pPr algn="r">
              <a:lnSpc>
                <a:spcPct val="100000"/>
              </a:lnSpc>
            </a:pPr>
            <a:fld id="{FE76EA83-5B6A-4A0F-A91A-FA435ABED4DB}" type="slidenum">
              <a:rPr b="0" lang="en-US" sz="1200" spc="-1" strike="noStrike">
                <a:solidFill>
                  <a:srgbClr val="000000"/>
                </a:solidFill>
                <a:latin typeface="Calibri"/>
              </a:rPr>
              <a:t>&lt;number&gt;</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Picture 1" descr=""/>
          <p:cNvPicPr/>
          <p:nvPr/>
        </p:nvPicPr>
        <p:blipFill>
          <a:blip r:embed="rId1"/>
          <a:stretch/>
        </p:blipFill>
        <p:spPr>
          <a:xfrm>
            <a:off x="28080" y="1119960"/>
            <a:ext cx="12191760" cy="5590800"/>
          </a:xfrm>
          <a:prstGeom prst="rect">
            <a:avLst/>
          </a:prstGeom>
          <a:ln>
            <a:noFill/>
          </a:ln>
        </p:spPr>
      </p:pic>
      <p:sp>
        <p:nvSpPr>
          <p:cNvPr id="260" name="TextShape 1"/>
          <p:cNvSpPr txBox="1"/>
          <p:nvPr/>
        </p:nvSpPr>
        <p:spPr>
          <a:xfrm>
            <a:off x="838080" y="365040"/>
            <a:ext cx="10515240" cy="790560"/>
          </a:xfrm>
          <a:prstGeom prst="rect">
            <a:avLst/>
          </a:prstGeom>
          <a:noFill/>
          <a:ln>
            <a:noFill/>
          </a:ln>
        </p:spPr>
        <p:txBody>
          <a:bodyPr anchor="ctr"/>
          <a:p>
            <a:pPr>
              <a:lnSpc>
                <a:spcPct val="90000"/>
              </a:lnSpc>
            </a:pPr>
            <a:r>
              <a:rPr b="0" lang="en-US" sz="4400" spc="-1" strike="noStrike">
                <a:solidFill>
                  <a:srgbClr val="000000"/>
                </a:solidFill>
                <a:latin typeface="Calibri Light"/>
              </a:rPr>
              <a:t>[Sam18]</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Picture 2" descr=""/>
          <p:cNvPicPr/>
          <p:nvPr/>
        </p:nvPicPr>
        <p:blipFill>
          <a:blip r:embed="rId1"/>
          <a:stretch/>
        </p:blipFill>
        <p:spPr>
          <a:xfrm>
            <a:off x="1845360" y="0"/>
            <a:ext cx="8501040" cy="6857640"/>
          </a:xfrm>
          <a:prstGeom prst="rect">
            <a:avLst/>
          </a:prstGeom>
          <a:ln>
            <a:noFill/>
          </a:ln>
        </p:spPr>
      </p:pic>
      <p:sp>
        <p:nvSpPr>
          <p:cNvPr id="262" name="TextShape 1"/>
          <p:cNvSpPr txBox="1"/>
          <p:nvPr/>
        </p:nvSpPr>
        <p:spPr>
          <a:xfrm>
            <a:off x="838080" y="365040"/>
            <a:ext cx="10515240" cy="593280"/>
          </a:xfrm>
          <a:prstGeom prst="rect">
            <a:avLst/>
          </a:prstGeom>
          <a:noFill/>
          <a:ln>
            <a:noFill/>
          </a:ln>
        </p:spPr>
        <p:txBody>
          <a:bodyPr anchor="ctr">
            <a:normAutofit/>
          </a:bodyPr>
          <a:p>
            <a:pPr>
              <a:lnSpc>
                <a:spcPct val="90000"/>
              </a:lnSpc>
            </a:pPr>
            <a:r>
              <a:rPr b="0" lang="en-US" sz="2400" spc="-1" strike="noStrike">
                <a:solidFill>
                  <a:srgbClr val="000000"/>
                </a:solidFill>
                <a:latin typeface="Calibri Light"/>
              </a:rPr>
              <a:t>[Rei17]</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Picture 2" descr=""/>
          <p:cNvPicPr/>
          <p:nvPr/>
        </p:nvPicPr>
        <p:blipFill>
          <a:blip r:embed="rId1"/>
          <a:stretch/>
        </p:blipFill>
        <p:spPr>
          <a:xfrm>
            <a:off x="466920" y="0"/>
            <a:ext cx="11258280" cy="6857640"/>
          </a:xfrm>
          <a:prstGeom prst="rect">
            <a:avLst/>
          </a:prstGeom>
          <a:ln>
            <a:noFill/>
          </a:ln>
        </p:spPr>
      </p:pic>
    </p:spTree>
  </p:cSld>
  <mc:AlternateContent>
    <mc:Choice Requires="p14">
      <p:transition spd="slow" p14:dur="2000"/>
    </mc:Choice>
    <mc:Fallback>
      <p:transition spd="slow"/>
    </mc:Fallback>
  </mc:AlternateContent>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4" name="Picture 2" descr=""/>
          <p:cNvPicPr/>
          <p:nvPr/>
        </p:nvPicPr>
        <p:blipFill>
          <a:blip r:embed="rId1"/>
          <a:stretch/>
        </p:blipFill>
        <p:spPr>
          <a:xfrm>
            <a:off x="367920" y="0"/>
            <a:ext cx="11455920" cy="6857640"/>
          </a:xfrm>
          <a:prstGeom prst="rect">
            <a:avLst/>
          </a:prstGeom>
          <a:ln>
            <a:noFill/>
          </a:ln>
        </p:spPr>
      </p:pic>
    </p:spTree>
  </p:cSld>
  <mc:AlternateContent>
    <mc:Choice Requires="p14">
      <p:transition spd="slow" p14:dur="2000"/>
    </mc:Choice>
    <mc:Fallback>
      <p:transition spd="slow"/>
    </mc:Fallback>
  </mc:AlternateContent>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5" name="Picture 2" descr=""/>
          <p:cNvPicPr/>
          <p:nvPr/>
        </p:nvPicPr>
        <p:blipFill>
          <a:blip r:embed="rId1"/>
          <a:stretch/>
        </p:blipFill>
        <p:spPr>
          <a:xfrm>
            <a:off x="1187640" y="0"/>
            <a:ext cx="9816480" cy="6857640"/>
          </a:xfrm>
          <a:prstGeom prst="rect">
            <a:avLst/>
          </a:prstGeom>
          <a:ln>
            <a:noFill/>
          </a:ln>
        </p:spPr>
      </p:pic>
    </p:spTree>
  </p:cSld>
  <mc:AlternateContent>
    <mc:Choice Requires="p14">
      <p:transition spd="slow" p14:dur="2000"/>
    </mc:Choice>
    <mc:Fallback>
      <p:transition spd="slow"/>
    </mc:Fallback>
  </mc:AlternateContent>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Picture 2" descr=""/>
          <p:cNvPicPr/>
          <p:nvPr/>
        </p:nvPicPr>
        <p:blipFill>
          <a:blip r:embed="rId1"/>
          <a:stretch/>
        </p:blipFill>
        <p:spPr>
          <a:xfrm>
            <a:off x="0" y="386640"/>
            <a:ext cx="12191760" cy="6084360"/>
          </a:xfrm>
          <a:prstGeom prst="rect">
            <a:avLst/>
          </a:prstGeom>
          <a:ln>
            <a:noFill/>
          </a:ln>
        </p:spPr>
      </p:pic>
    </p:spTree>
  </p:cSld>
  <mc:AlternateContent>
    <mc:Choice Requires="p14">
      <p:transition spd="slow" p14:dur="2000"/>
    </mc:Choice>
    <mc:Fallback>
      <p:transition spd="slow"/>
    </mc:Fallback>
  </mc:AlternateContent>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Picture 2" descr=""/>
          <p:cNvPicPr/>
          <p:nvPr/>
        </p:nvPicPr>
        <p:blipFill>
          <a:blip r:embed="rId1"/>
          <a:stretch/>
        </p:blipFill>
        <p:spPr>
          <a:xfrm>
            <a:off x="0" y="386640"/>
            <a:ext cx="12191760" cy="6084360"/>
          </a:xfrm>
          <a:prstGeom prst="rect">
            <a:avLst/>
          </a:prstGeom>
          <a:ln>
            <a:noFill/>
          </a:ln>
        </p:spPr>
      </p:pic>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An IoT misuse pattern: DDoS attack on the IoT </a:t>
            </a:r>
            <a:r>
              <a:rPr b="0" lang="en-US" sz="2400" spc="-1" strike="noStrike">
                <a:solidFill>
                  <a:srgbClr val="000000"/>
                </a:solidFill>
                <a:latin typeface="Calibri Light"/>
              </a:rPr>
              <a:t>[Sye18]</a:t>
            </a:r>
            <a:endParaRPr b="0" lang="en-US" sz="2400" spc="-1" strike="noStrike">
              <a:solidFill>
                <a:srgbClr val="000000"/>
              </a:solidFill>
              <a:latin typeface="Calibri"/>
            </a:endParaRPr>
          </a:p>
        </p:txBody>
      </p:sp>
      <p:sp>
        <p:nvSpPr>
          <p:cNvPr id="269" name="TextShape 2"/>
          <p:cNvSpPr txBox="1"/>
          <p:nvPr/>
        </p:nvSpPr>
        <p:spPr>
          <a:xfrm>
            <a:off x="842400" y="1825560"/>
            <a:ext cx="10515240" cy="4350960"/>
          </a:xfrm>
          <a:prstGeom prst="rect">
            <a:avLst/>
          </a:prstGeom>
          <a:noFill/>
          <a:ln>
            <a:noFill/>
          </a:ln>
        </p:spPr>
        <p:txBody>
          <a:bodyPr>
            <a:normAutofit/>
          </a:bodyPr>
          <a:p>
            <a:pPr lvl="1" marL="685800" indent="-228240">
              <a:lnSpc>
                <a:spcPct val="90000"/>
              </a:lnSpc>
              <a:spcBef>
                <a:spcPts val="499"/>
              </a:spcBef>
              <a:buClr>
                <a:srgbClr val="000000"/>
              </a:buClr>
              <a:buFont typeface="Arial"/>
              <a:buChar char="•"/>
            </a:pPr>
            <a:r>
              <a:rPr b="1" lang="en-US" sz="2400" spc="-1" strike="noStrike">
                <a:solidFill>
                  <a:srgbClr val="000000"/>
                </a:solidFill>
                <a:latin typeface="Calibri"/>
              </a:rPr>
              <a:t>Intent </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An attacker intends to make a target unavailable by flooding its resources (a DDoS attack) with a large volume of traffic produced by IoT devices.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1" lang="en-US" sz="2400" spc="-1" strike="noStrike">
                <a:solidFill>
                  <a:srgbClr val="000000"/>
                </a:solidFill>
                <a:latin typeface="Calibri"/>
              </a:rPr>
              <a:t>Context</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There are a large number of smart and heterogenous devices connected to the internet. These devices have limited computational capabilities, are diverse, pervasive and very large in number. In addition, IoT devices are also categorized as producers of large volumes of data in a very short time and can have weak or default security configurations.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Vulnerabilities</a:t>
            </a:r>
            <a:endParaRPr b="0" lang="en-US" sz="4400" spc="-1" strike="noStrike">
              <a:solidFill>
                <a:srgbClr val="000000"/>
              </a:solidFill>
              <a:latin typeface="Calibri"/>
            </a:endParaRPr>
          </a:p>
        </p:txBody>
      </p:sp>
      <p:sp>
        <p:nvSpPr>
          <p:cNvPr id="271" name="TextShape 2"/>
          <p:cNvSpPr txBox="1"/>
          <p:nvPr/>
        </p:nvSpPr>
        <p:spPr>
          <a:xfrm>
            <a:off x="838080" y="1825560"/>
            <a:ext cx="10515240" cy="4350960"/>
          </a:xfrm>
          <a:prstGeom prst="rect">
            <a:avLst/>
          </a:prstGeom>
          <a:noFill/>
          <a:ln>
            <a:noFill/>
          </a:ln>
        </p:spPr>
        <p:txBody>
          <a:bodyPr>
            <a:normAutofit fontScale="90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urgency to adopt IoT solutions has left the </a:t>
            </a:r>
            <a:r>
              <a:rPr b="1" lang="en-US" sz="2800" spc="-1" strike="noStrike">
                <a:solidFill>
                  <a:srgbClr val="000000"/>
                </a:solidFill>
                <a:latin typeface="Calibri"/>
              </a:rPr>
              <a:t>systems with many vulnerabilities </a:t>
            </a:r>
            <a:r>
              <a:rPr b="0" lang="en-US" sz="2800" spc="-1" strike="noStrike">
                <a:solidFill>
                  <a:srgbClr val="000000"/>
                </a:solidFill>
                <a:latin typeface="Calibri"/>
              </a:rPr>
              <a:t>which can be exploited to perform attacks.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IoT devices offer weak security defenses</a:t>
            </a:r>
            <a:r>
              <a:rPr b="0" lang="en-US" sz="2800" spc="-1" strike="noStrike">
                <a:solidFill>
                  <a:srgbClr val="000000"/>
                </a:solidFill>
                <a:latin typeface="Calibri"/>
              </a:rPr>
              <a:t>. IoT technology is still very young and it will take more time for it to become mature through trial and testing. Secondly, more focus has been on usability as compared to security of the systems. Manufacturers and consumers of the IoT devices do not have a vested interest in security of devices. The devices prioritize functionality and usability over security.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There are </a:t>
            </a:r>
            <a:r>
              <a:rPr b="1" lang="en-US" sz="2800" spc="-1" strike="noStrike">
                <a:solidFill>
                  <a:srgbClr val="000000"/>
                </a:solidFill>
                <a:latin typeface="Calibri"/>
              </a:rPr>
              <a:t>many devices of the same type</a:t>
            </a:r>
            <a:r>
              <a:rPr b="0" lang="en-US" sz="2800" spc="-1" strike="noStrike">
                <a:solidFill>
                  <a:srgbClr val="000000"/>
                </a:solidFill>
                <a:latin typeface="Calibri"/>
              </a:rPr>
              <a:t>. Once a vulnerability is known, it can be used on many devices.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IoT devices have </a:t>
            </a:r>
            <a:r>
              <a:rPr b="1" lang="en-US" sz="2800" spc="-1" strike="noStrike">
                <a:solidFill>
                  <a:srgbClr val="000000"/>
                </a:solidFill>
                <a:latin typeface="Calibri"/>
              </a:rPr>
              <a:t>limited computational abilities </a:t>
            </a:r>
            <a:r>
              <a:rPr b="0" lang="en-US" sz="2800" spc="-1" strike="noStrike">
                <a:solidFill>
                  <a:srgbClr val="000000"/>
                </a:solidFill>
                <a:latin typeface="Calibri"/>
              </a:rPr>
              <a:t>making it difficult to provide computationally expensive security measures. For example, performing intrusion detection might be beyond their capabilities.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45" dur="indefinite" restart="never" nodeType="tmRoot">
          <p:childTnLst>
            <p:seq>
              <p:cTn id="14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IoT Bot class diagram</a:t>
            </a:r>
            <a:endParaRPr b="0" lang="en-US" sz="4400" spc="-1" strike="noStrike">
              <a:solidFill>
                <a:srgbClr val="000000"/>
              </a:solidFill>
              <a:latin typeface="Calibri"/>
            </a:endParaRPr>
          </a:p>
        </p:txBody>
      </p:sp>
      <p:pic>
        <p:nvPicPr>
          <p:cNvPr id="273" name="Picture 2" descr=""/>
          <p:cNvPicPr/>
          <p:nvPr/>
        </p:nvPicPr>
        <p:blipFill>
          <a:blip r:embed="rId1"/>
          <a:stretch/>
        </p:blipFill>
        <p:spPr>
          <a:xfrm>
            <a:off x="2499840" y="2304000"/>
            <a:ext cx="7314840" cy="3430440"/>
          </a:xfrm>
          <a:prstGeom prst="rect">
            <a:avLst/>
          </a:prstGeom>
          <a:ln>
            <a:noFill/>
          </a:ln>
        </p:spPr>
      </p:pic>
    </p:spTree>
  </p:cSld>
  <mc:AlternateContent>
    <mc:Choice Requires="p14">
      <p:transition spd="slow" p14:dur="2000"/>
    </mc:Choice>
    <mc:Fallback>
      <p:transition spd="slow"/>
    </mc:Fallback>
  </mc:AlternateContent>
  <p:timing>
    <p:tnLst>
      <p:par>
        <p:cTn id="147" dur="indefinite" restart="never" nodeType="tmRoot">
          <p:childTnLst>
            <p:seq>
              <p:cTn id="14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 name="Picture 2" descr=""/>
          <p:cNvPicPr/>
          <p:nvPr/>
        </p:nvPicPr>
        <p:blipFill>
          <a:blip r:embed="rId1"/>
          <a:stretch/>
        </p:blipFill>
        <p:spPr>
          <a:xfrm>
            <a:off x="2203560" y="742680"/>
            <a:ext cx="7122960" cy="4304520"/>
          </a:xfrm>
          <a:prstGeom prst="rect">
            <a:avLst/>
          </a:prstGeom>
          <a:ln>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Structure</a:t>
            </a:r>
            <a:endParaRPr b="0" lang="en-US" sz="4400" spc="-1" strike="noStrike">
              <a:solidFill>
                <a:srgbClr val="000000"/>
              </a:solidFill>
              <a:latin typeface="Calibri"/>
            </a:endParaRPr>
          </a:p>
        </p:txBody>
      </p:sp>
      <p:sp>
        <p:nvSpPr>
          <p:cNvPr id="275" name="TextShape 2"/>
          <p:cNvSpPr txBox="1"/>
          <p:nvPr/>
        </p:nvSpPr>
        <p:spPr>
          <a:xfrm>
            <a:off x="838080" y="1825560"/>
            <a:ext cx="10515240" cy="4350960"/>
          </a:xfrm>
          <a:prstGeom prst="rect">
            <a:avLst/>
          </a:prstGeom>
          <a:noFill/>
          <a:ln>
            <a:noFill/>
          </a:ln>
        </p:spPr>
        <p:txBody>
          <a:bodyPr>
            <a:normAutofit fontScale="66000"/>
          </a:bodyPr>
          <a:p>
            <a:pPr marL="228600" indent="-228240">
              <a:lnSpc>
                <a:spcPct val="90000"/>
              </a:lnSpc>
              <a:spcBef>
                <a:spcPts val="1001"/>
              </a:spcBef>
              <a:buClr>
                <a:srgbClr val="000000"/>
              </a:buClr>
              <a:buFont typeface="Arial"/>
              <a:buChar char="•"/>
            </a:pPr>
            <a:r>
              <a:rPr b="0" i="1" lang="en-US" sz="2800" spc="-1" strike="noStrike">
                <a:solidFill>
                  <a:srgbClr val="000000"/>
                </a:solidFill>
                <a:latin typeface="Calibri"/>
              </a:rPr>
              <a:t>Structure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previous figure shows the environment in which a DDoS attack takes place.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IoT Devices</a:t>
            </a:r>
            <a:r>
              <a:rPr b="0" lang="en-US" sz="2800" spc="-1" strike="noStrike">
                <a:solidFill>
                  <a:srgbClr val="000000"/>
                </a:solidFill>
                <a:latin typeface="Calibri"/>
              </a:rPr>
              <a:t> and </a:t>
            </a:r>
            <a:r>
              <a:rPr b="1" lang="en-US" sz="2800" spc="-1" strike="noStrike">
                <a:solidFill>
                  <a:srgbClr val="000000"/>
                </a:solidFill>
                <a:latin typeface="Calibri"/>
              </a:rPr>
              <a:t>Target</a:t>
            </a:r>
            <a:r>
              <a:rPr b="0" lang="en-US" sz="2800" spc="-1" strike="noStrike">
                <a:solidFill>
                  <a:srgbClr val="000000"/>
                </a:solidFill>
                <a:latin typeface="Calibri"/>
              </a:rPr>
              <a:t> are both connected to the </a:t>
            </a:r>
            <a:r>
              <a:rPr b="1" lang="en-US" sz="2800" spc="-1" strike="noStrike">
                <a:solidFill>
                  <a:srgbClr val="000000"/>
                </a:solidFill>
                <a:latin typeface="Calibri"/>
              </a:rPr>
              <a:t>internet</a:t>
            </a:r>
            <a:r>
              <a:rPr b="0" lang="en-US" sz="2800" spc="-1" strike="noStrike">
                <a:solidFill>
                  <a:srgbClr val="000000"/>
                </a:solidFill>
                <a:latin typeface="Calibri"/>
              </a:rPr>
              <a:t>. </a:t>
            </a:r>
            <a:r>
              <a:rPr b="1" lang="en-US" sz="2800" spc="-1" strike="noStrike">
                <a:solidFill>
                  <a:srgbClr val="000000"/>
                </a:solidFill>
                <a:latin typeface="Calibri"/>
              </a:rPr>
              <a:t>Attacker</a:t>
            </a:r>
            <a:r>
              <a:rPr b="0" lang="en-US" sz="2800" spc="-1" strike="noStrike">
                <a:solidFill>
                  <a:srgbClr val="000000"/>
                </a:solidFill>
                <a:latin typeface="Calibri"/>
              </a:rPr>
              <a:t> uses the tools shown in the dotted section of the diagram.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a:t>
            </a:r>
            <a:r>
              <a:rPr b="1" lang="en-US" sz="2800" spc="-1" strike="noStrike">
                <a:solidFill>
                  <a:srgbClr val="000000"/>
                </a:solidFill>
                <a:latin typeface="Calibri"/>
              </a:rPr>
              <a:t>Command and Control (CC) Server </a:t>
            </a:r>
            <a:r>
              <a:rPr b="0" lang="en-US" sz="2800" spc="-1" strike="noStrike">
                <a:solidFill>
                  <a:srgbClr val="000000"/>
                </a:solidFill>
                <a:latin typeface="Calibri"/>
              </a:rPr>
              <a:t>provides a centralized management platform for orchestrating the attack.</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Scanner</a:t>
            </a:r>
            <a:r>
              <a:rPr b="0" lang="en-US" sz="2800" spc="-1" strike="noStrike">
                <a:solidFill>
                  <a:srgbClr val="000000"/>
                </a:solidFill>
                <a:latin typeface="Calibri"/>
              </a:rPr>
              <a:t> scans the internet for IoT devices that can be useful in the attack. The vulnerable IoT devices are attacked to discover security credentials using brute force attacks.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Reporting server </a:t>
            </a:r>
            <a:r>
              <a:rPr b="0" lang="en-US" sz="2800" spc="-1" strike="noStrike">
                <a:solidFill>
                  <a:srgbClr val="000000"/>
                </a:solidFill>
                <a:latin typeface="Calibri"/>
              </a:rPr>
              <a:t>stores the information about bots. </a:t>
            </a:r>
            <a:r>
              <a:rPr b="1" lang="en-US" sz="2800" spc="-1" strike="noStrike">
                <a:solidFill>
                  <a:srgbClr val="000000"/>
                </a:solidFill>
                <a:latin typeface="Calibri"/>
              </a:rPr>
              <a:t>Loader </a:t>
            </a:r>
            <a:r>
              <a:rPr b="0" lang="en-US" sz="2800" spc="-1" strike="noStrike">
                <a:solidFill>
                  <a:srgbClr val="000000"/>
                </a:solidFill>
                <a:latin typeface="Calibri"/>
              </a:rPr>
              <a:t>logs into an IoT device and instructs it download and install M</a:t>
            </a:r>
            <a:r>
              <a:rPr b="1" lang="en-US" sz="2800" spc="-1" strike="noStrike">
                <a:solidFill>
                  <a:srgbClr val="000000"/>
                </a:solidFill>
                <a:latin typeface="Calibri"/>
              </a:rPr>
              <a:t>alware</a:t>
            </a:r>
            <a:r>
              <a:rPr b="0" lang="en-US" sz="2800" spc="-1" strike="noStrike">
                <a:solidFill>
                  <a:srgbClr val="000000"/>
                </a:solidFill>
                <a:latin typeface="Calibri"/>
              </a:rPr>
              <a:t>, turning it into a </a:t>
            </a:r>
            <a:r>
              <a:rPr b="1" lang="en-US" sz="2800" spc="-1" strike="noStrike">
                <a:solidFill>
                  <a:srgbClr val="000000"/>
                </a:solidFill>
                <a:latin typeface="Calibri"/>
              </a:rPr>
              <a:t>Bot </a:t>
            </a:r>
            <a:r>
              <a:rPr b="0" lang="en-US" sz="2800" spc="-1" strike="noStrike">
                <a:solidFill>
                  <a:srgbClr val="000000"/>
                </a:solidFill>
                <a:latin typeface="Calibri"/>
              </a:rPr>
              <a:t>(a compromised device).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Botnet</a:t>
            </a:r>
            <a:r>
              <a:rPr b="0" lang="en-US" sz="2800" spc="-1" strike="noStrike">
                <a:solidFill>
                  <a:srgbClr val="000000"/>
                </a:solidFill>
                <a:latin typeface="Calibri"/>
              </a:rPr>
              <a:t> is the network of bots which is used to launch an attack upon receiving the signal from the CC server.</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49" dur="indefinite" restart="never" nodeType="tmRoot">
          <p:childTnLst>
            <p:seq>
              <p:cTn id="15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838080" y="365040"/>
            <a:ext cx="10515240" cy="782640"/>
          </a:xfrm>
          <a:prstGeom prst="rect">
            <a:avLst/>
          </a:prstGeom>
          <a:noFill/>
          <a:ln>
            <a:noFill/>
          </a:ln>
        </p:spPr>
        <p:txBody>
          <a:bodyPr anchor="ctr"/>
          <a:p>
            <a:pPr>
              <a:lnSpc>
                <a:spcPct val="90000"/>
              </a:lnSpc>
            </a:pPr>
            <a:r>
              <a:rPr b="0" lang="en-US" sz="4400" spc="-1" strike="noStrike">
                <a:solidFill>
                  <a:srgbClr val="000000"/>
                </a:solidFill>
                <a:latin typeface="Calibri Light"/>
              </a:rPr>
              <a:t>DDoS using botnets</a:t>
            </a:r>
            <a:endParaRPr b="0" lang="en-US" sz="4400" spc="-1" strike="noStrike">
              <a:solidFill>
                <a:srgbClr val="000000"/>
              </a:solidFill>
              <a:latin typeface="Calibri"/>
            </a:endParaRPr>
          </a:p>
        </p:txBody>
      </p:sp>
      <p:pic>
        <p:nvPicPr>
          <p:cNvPr id="277" name="Picture 2" descr=""/>
          <p:cNvPicPr/>
          <p:nvPr/>
        </p:nvPicPr>
        <p:blipFill>
          <a:blip r:embed="rId1"/>
          <a:stretch/>
        </p:blipFill>
        <p:spPr>
          <a:xfrm>
            <a:off x="1778760" y="1338120"/>
            <a:ext cx="7913520" cy="4796280"/>
          </a:xfrm>
          <a:prstGeom prst="rect">
            <a:avLst/>
          </a:prstGeom>
          <a:ln>
            <a:noFill/>
          </a:ln>
        </p:spPr>
      </p:pic>
    </p:spTree>
  </p:cSld>
  <mc:AlternateContent>
    <mc:Choice Requires="p14">
      <p:transition spd="slow" p14:dur="2000"/>
    </mc:Choice>
    <mc:Fallback>
      <p:transition spd="slow"/>
    </mc:Fallback>
  </mc:AlternateContent>
  <p:timing>
    <p:tnLst>
      <p:par>
        <p:cTn id="151" dur="indefinite" restart="never" nodeType="tmRoot">
          <p:childTnLst>
            <p:seq>
              <p:cTn id="15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Use case: DDoS attack and misuse</a:t>
            </a:r>
            <a:endParaRPr b="0" lang="en-US" sz="4400" spc="-1" strike="noStrike">
              <a:solidFill>
                <a:srgbClr val="000000"/>
              </a:solidFill>
              <a:latin typeface="Calibri"/>
            </a:endParaRPr>
          </a:p>
        </p:txBody>
      </p:sp>
      <p:sp>
        <p:nvSpPr>
          <p:cNvPr id="279" name="TextShape 2"/>
          <p:cNvSpPr txBox="1"/>
          <p:nvPr/>
        </p:nvSpPr>
        <p:spPr>
          <a:xfrm>
            <a:off x="838080" y="1825560"/>
            <a:ext cx="10515240" cy="4350960"/>
          </a:xfrm>
          <a:prstGeom prst="rect">
            <a:avLst/>
          </a:prstGeom>
          <a:noFill/>
          <a:ln>
            <a:noFill/>
          </a:ln>
        </p:spPr>
        <p:txBody>
          <a:bodyPr>
            <a:normAutofit fontScale="47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Attacker sets up command control server, reporting server, loader and scanner.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Scanner searches the internet for vulnerable IoT device and brute force search is used to find security credentials of discovered IoT devices.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Scanner reports compromised device information to the reporting server including the credentials, IP addresses, security configurations, etc. This information is stored on the reporting server.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Command and Control Server sends the information from reporting server to the loader.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Loader logs on the vulnerable IoT device and instructs it to download and execute malware, converting them into bots.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Bots scan for other IoT devices to make them part of the Botnet as well as await the attack command from the Command and Control server.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Command and Control server sends attack command to Botnet and all bots direct traffic to target.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Target receives huge volume of traffic from the Botnet which uses up its bandwidth and resources, disrupting its operations.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53" dur="indefinite" restart="never" nodeType="tmRoot">
          <p:childTnLst>
            <p:seq>
              <p:cTn id="15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000000"/>
                </a:solidFill>
                <a:latin typeface="Calibri Light"/>
              </a:rPr>
              <a:t>Known uses</a:t>
            </a:r>
            <a:br/>
            <a:endParaRPr b="0" lang="en-US" sz="4400" spc="-1" strike="noStrike">
              <a:solidFill>
                <a:srgbClr val="000000"/>
              </a:solidFill>
              <a:latin typeface="Calibri"/>
            </a:endParaRPr>
          </a:p>
        </p:txBody>
      </p:sp>
      <p:sp>
        <p:nvSpPr>
          <p:cNvPr id="281" name="TextShape 2"/>
          <p:cNvSpPr txBox="1"/>
          <p:nvPr/>
        </p:nvSpPr>
        <p:spPr>
          <a:xfrm>
            <a:off x="838080" y="1825560"/>
            <a:ext cx="10515240" cy="4350960"/>
          </a:xfrm>
          <a:prstGeom prst="rect">
            <a:avLst/>
          </a:prstGeom>
          <a:noFill/>
          <a:ln>
            <a:noFill/>
          </a:ln>
        </p:spPr>
        <p:txBody>
          <a:bodyPr>
            <a:normAutofit fontScale="94000"/>
          </a:bodyPr>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Krebs on Security website was targeted with a DDoS attack with traffic up to 665 Gigabits of traffic per second (Krebs 2016).</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French webhost and cloud service provider OVH was hit with a 1.1 Tbps DDoS using Mirai bots which was used to hack more than 145k cameras (Goodin 2016). Mirai bot used dictionary attack with only 62 combinations to break the security credentials of IoT devices (Kolias et al. 2017).</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Domain Name Service provider Dyn was attacked with a 1.2 Tpbs DDoS using unsecured IoT devices (Schneier 2016).</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IoTroop botnet targeted a financial service company with DDoS (Townsend 2018).</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Attack models for IT and IoT </a:t>
            </a:r>
            <a:endParaRPr b="0" lang="en-US" sz="4400" spc="-1" strike="noStrike">
              <a:solidFill>
                <a:srgbClr val="000000"/>
              </a:solidFill>
              <a:latin typeface="Calibri"/>
            </a:endParaRPr>
          </a:p>
        </p:txBody>
      </p:sp>
      <p:sp>
        <p:nvSpPr>
          <p:cNvPr id="283"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Lockheed Martin proposed Cyber Kill Chain (CKC)</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After that, derived models are Mitre’s ATT&amp;CK, Bryant, and Mandiant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Models for CPS (ICS) attack include SANS ICS CKC</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Another model was just proposed, SAMIIT [Has18].</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57" dur="indefinite" restart="never" nodeType="tmRoot">
          <p:childTnLst>
            <p:seq>
              <p:cTn id="15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Picture 1" descr=""/>
          <p:cNvPicPr/>
          <p:nvPr/>
        </p:nvPicPr>
        <p:blipFill>
          <a:blip r:embed="rId1"/>
          <a:stretch/>
        </p:blipFill>
        <p:spPr>
          <a:xfrm>
            <a:off x="1978560" y="28080"/>
            <a:ext cx="8248680" cy="631404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 name="Picture 1" descr=""/>
          <p:cNvPicPr/>
          <p:nvPr/>
        </p:nvPicPr>
        <p:blipFill>
          <a:blip r:embed="rId1"/>
          <a:stretch/>
        </p:blipFill>
        <p:spPr>
          <a:xfrm>
            <a:off x="406800" y="1690560"/>
            <a:ext cx="11471760" cy="4218480"/>
          </a:xfrm>
          <a:prstGeom prst="rect">
            <a:avLst/>
          </a:prstGeom>
          <a:ln>
            <a:noFill/>
          </a:ln>
        </p:spPr>
      </p:pic>
      <p:sp>
        <p:nvSpPr>
          <p:cNvPr id="28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Steps of CKC</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Picture 1" descr=""/>
          <p:cNvPicPr/>
          <p:nvPr/>
        </p:nvPicPr>
        <p:blipFill>
          <a:blip r:embed="rId1"/>
          <a:stretch/>
        </p:blipFill>
        <p:spPr>
          <a:xfrm>
            <a:off x="624240" y="668520"/>
            <a:ext cx="11178000" cy="5920920"/>
          </a:xfrm>
          <a:prstGeom prst="rect">
            <a:avLst/>
          </a:prstGeom>
          <a:ln>
            <a:noFill/>
          </a:ln>
        </p:spPr>
      </p:pic>
      <p:sp>
        <p:nvSpPr>
          <p:cNvPr id="288" name="TextShape 1"/>
          <p:cNvSpPr txBox="1"/>
          <p:nvPr/>
        </p:nvSpPr>
        <p:spPr>
          <a:xfrm>
            <a:off x="838080" y="365040"/>
            <a:ext cx="10515240" cy="482400"/>
          </a:xfrm>
          <a:prstGeom prst="rect">
            <a:avLst/>
          </a:prstGeom>
          <a:noFill/>
          <a:ln>
            <a:noFill/>
          </a:ln>
        </p:spPr>
        <p:txBody>
          <a:bodyPr anchor="ctr">
            <a:normAutofit/>
          </a:bodyPr>
          <a:p>
            <a:pPr>
              <a:lnSpc>
                <a:spcPct val="90000"/>
              </a:lnSpc>
            </a:pPr>
            <a:r>
              <a:rPr b="0" lang="en-US" sz="2400" spc="-1" strike="noStrike">
                <a:solidFill>
                  <a:srgbClr val="000000"/>
                </a:solidFill>
                <a:latin typeface="Calibri Light"/>
              </a:rPr>
              <a:t>[Has18]</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IIoT zoned architecture and CKC for ICSs</a:t>
            </a:r>
            <a:endParaRPr b="0" lang="en-US" sz="4400" spc="-1" strike="noStrike">
              <a:solidFill>
                <a:srgbClr val="000000"/>
              </a:solidFill>
              <a:latin typeface="Calibri"/>
            </a:endParaRPr>
          </a:p>
        </p:txBody>
      </p:sp>
      <p:sp>
        <p:nvSpPr>
          <p:cNvPr id="290"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Fig. 2 shows an architecture for ICSs, where there are multiple zones.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zone is a set of network and operational entities grouped together to form a set of services and applications.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Although any asset can be a target, usually the final target is a host/device in the control zone (levels 0-2).</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main attack  gains entry through IT systems and traverses the OT infrastructure by launching multiple attacks, that require a recurring set of phases.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This means that an attack model must take into account the architectural levels (zones).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1" name="Picture 1" descr=""/>
          <p:cNvPicPr/>
          <p:nvPr/>
        </p:nvPicPr>
        <p:blipFill>
          <a:blip r:embed="rId1"/>
          <a:stretch/>
        </p:blipFill>
        <p:spPr>
          <a:xfrm>
            <a:off x="2510280" y="0"/>
            <a:ext cx="7171200" cy="68576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Picture 1" descr=""/>
          <p:cNvPicPr/>
          <p:nvPr/>
        </p:nvPicPr>
        <p:blipFill>
          <a:blip r:embed="rId1"/>
          <a:stretch/>
        </p:blipFill>
        <p:spPr>
          <a:xfrm>
            <a:off x="1253520" y="0"/>
            <a:ext cx="9684720" cy="6857640"/>
          </a:xfrm>
          <a:prstGeom prst="rect">
            <a:avLst/>
          </a:prstGeom>
          <a:ln>
            <a:noFill/>
          </a:ln>
        </p:spPr>
      </p:pic>
      <p:sp>
        <p:nvSpPr>
          <p:cNvPr id="179" name="TextShape 1"/>
          <p:cNvSpPr txBox="1"/>
          <p:nvPr/>
        </p:nvSpPr>
        <p:spPr>
          <a:xfrm>
            <a:off x="838080" y="365040"/>
            <a:ext cx="10515240" cy="613440"/>
          </a:xfrm>
          <a:prstGeom prst="rect">
            <a:avLst/>
          </a:prstGeom>
          <a:noFill/>
          <a:ln>
            <a:noFill/>
          </a:ln>
        </p:spPr>
        <p:txBody>
          <a:bodyPr anchor="ctr">
            <a:normAutofit fontScale="22000"/>
          </a:bodyPr>
          <a:p>
            <a:pPr>
              <a:lnSpc>
                <a:spcPct val="90000"/>
              </a:lnSpc>
            </a:pPr>
            <a:r>
              <a:rPr b="0" lang="en-US" sz="4400" spc="-1" strike="noStrike">
                <a:solidFill>
                  <a:srgbClr val="000000"/>
                </a:solidFill>
                <a:latin typeface="Calibri Light"/>
              </a:rPr>
              <a:t>Installed base of connected devices (Billions)</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New model SAMIIT</a:t>
            </a:r>
            <a:endParaRPr b="0" lang="en-US" sz="4400" spc="-1" strike="noStrike">
              <a:solidFill>
                <a:srgbClr val="000000"/>
              </a:solidFill>
              <a:latin typeface="Calibri"/>
            </a:endParaRPr>
          </a:p>
        </p:txBody>
      </p:sp>
      <p:sp>
        <p:nvSpPr>
          <p:cNvPr id="293"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Colors correspond to zones in architecture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Shows typical times to complete each phase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Pre-compromise part is the same as in CKC</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IT zone is the usual target of the pre-compromise parts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When the malware is installed and externally controlled the attacker has established a foothold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attacker now searches for vulnerable systems, escalates privilege,  and moves laterally (horizontally or vertically) towards the final target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gray area can be extended to multiple cycles and becomes a spiral mode of attack</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4" name="Picture 2" descr=""/>
          <p:cNvPicPr/>
          <p:nvPr/>
        </p:nvPicPr>
        <p:blipFill>
          <a:blip r:embed="rId1"/>
          <a:stretch/>
        </p:blipFill>
        <p:spPr>
          <a:xfrm>
            <a:off x="0" y="937800"/>
            <a:ext cx="12191760" cy="4982400"/>
          </a:xfrm>
          <a:prstGeom prst="rect">
            <a:avLst/>
          </a:prstGeom>
          <a:ln>
            <a:noFill/>
          </a:ln>
        </p:spPr>
      </p:pic>
      <p:sp>
        <p:nvSpPr>
          <p:cNvPr id="295" name="TextShape 1"/>
          <p:cNvSpPr txBox="1"/>
          <p:nvPr/>
        </p:nvSpPr>
        <p:spPr>
          <a:xfrm>
            <a:off x="838080" y="365040"/>
            <a:ext cx="10515240" cy="781560"/>
          </a:xfrm>
          <a:prstGeom prst="rect">
            <a:avLst/>
          </a:prstGeom>
          <a:noFill/>
          <a:ln>
            <a:noFill/>
          </a:ln>
        </p:spPr>
        <p:txBody>
          <a:bodyPr anchor="ctr">
            <a:normAutofit/>
          </a:bodyPr>
          <a:p>
            <a:pPr>
              <a:lnSpc>
                <a:spcPct val="90000"/>
              </a:lnSpc>
            </a:pPr>
            <a:r>
              <a:rPr b="0" lang="en-US" sz="3600" spc="-1" strike="noStrike">
                <a:solidFill>
                  <a:srgbClr val="000000"/>
                </a:solidFill>
                <a:latin typeface="Calibri Light"/>
              </a:rPr>
              <a:t>Spiral Attack Model in IIoT (SAMIIT)</a:t>
            </a:r>
            <a:endParaRPr b="0" lang="en-US" sz="3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Picture 1" descr=""/>
          <p:cNvPicPr/>
          <p:nvPr/>
        </p:nvPicPr>
        <p:blipFill>
          <a:blip r:embed="rId1"/>
          <a:stretch/>
        </p:blipFill>
        <p:spPr>
          <a:xfrm>
            <a:off x="-3960" y="686160"/>
            <a:ext cx="12191760" cy="548532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Assignment 2 (due Th Nov 15)</a:t>
            </a:r>
            <a:endParaRPr b="0" lang="en-US" sz="4400" spc="-1" strike="noStrike">
              <a:solidFill>
                <a:srgbClr val="000000"/>
              </a:solidFill>
              <a:latin typeface="Calibri"/>
            </a:endParaRPr>
          </a:p>
        </p:txBody>
      </p:sp>
      <p:sp>
        <p:nvSpPr>
          <p:cNvPr id="298"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Q1. We would like to combine the Cyber Kill Chain (CKC) Model with our misuse patterns. Describe the idea and use as example the DDoS attack using Botnets or a similar attack.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Q2. Study OpenStack security. Find threats and countermeasures. Look in the Internet, make a structured and systematic list according to architectural effects.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As usual, write concisely and precisely, itemize your key ideas (no long, verbose paragraphs), give references.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References</a:t>
            </a:r>
            <a:endParaRPr b="0" lang="en-US" sz="4400" spc="-1" strike="noStrike">
              <a:solidFill>
                <a:srgbClr val="000000"/>
              </a:solidFill>
              <a:latin typeface="Calibri"/>
            </a:endParaRPr>
          </a:p>
        </p:txBody>
      </p:sp>
      <p:sp>
        <p:nvSpPr>
          <p:cNvPr id="300" name="TextShape 2"/>
          <p:cNvSpPr txBox="1"/>
          <p:nvPr/>
        </p:nvSpPr>
        <p:spPr>
          <a:xfrm>
            <a:off x="838080" y="1825560"/>
            <a:ext cx="10515240" cy="4350960"/>
          </a:xfrm>
          <a:prstGeom prst="rect">
            <a:avLst/>
          </a:prstGeom>
          <a:noFill/>
          <a:ln>
            <a:noFill/>
          </a:ln>
        </p:spPr>
        <p:txBody>
          <a:bodyPr>
            <a:normAutofit fontScale="90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[Has18] A. Hassanzadeh, R. Burkett, “SAMIIT: Spiral Attack Model in IIoT - Mapping Security Alerts to Attack Life Cycle Phases, Procs. ICS &amp; SCADA 2018, 11-20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[Sye18] MH Syed and EB Fernandez, “A misuse Pattern for DDoS in the IoT”, </a:t>
            </a:r>
            <a:r>
              <a:rPr b="0" i="1" lang="en-US" sz="2800" spc="-1" strike="noStrike">
                <a:solidFill>
                  <a:srgbClr val="000000"/>
                </a:solidFill>
                <a:latin typeface="Calibri"/>
              </a:rPr>
              <a:t>EuroPLoP 2018</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Madiha H. Syed, E.B.Fernandez, M.Ilyas, “A pattern for fog computing”, </a:t>
            </a:r>
            <a:r>
              <a:rPr b="0" i="1" lang="en-US" sz="2800" spc="-1" strike="noStrike">
                <a:solidFill>
                  <a:srgbClr val="000000"/>
                </a:solidFill>
                <a:latin typeface="Calibri"/>
              </a:rPr>
              <a:t>Pattern Languages of Programming (VikingPLoP 2016), </a:t>
            </a:r>
            <a:r>
              <a:rPr b="0" lang="en-US" sz="2800" spc="-1" strike="noStrike">
                <a:solidFill>
                  <a:srgbClr val="000000"/>
                </a:solidFill>
                <a:latin typeface="Calibri"/>
              </a:rPr>
              <a:t>7th-10th April 2016, Leerdam, Netherlands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Madiha H. Syed and E.B.Fernandez, “Cloud ecosystems support for Internet of Things and DevOps using patterns”, </a:t>
            </a:r>
            <a:r>
              <a:rPr b="0" i="1" lang="en-US" sz="2800" spc="-1" strike="noStrike">
                <a:solidFill>
                  <a:srgbClr val="000000"/>
                </a:solidFill>
                <a:latin typeface="Calibri"/>
              </a:rPr>
              <a:t>First International Workshop on Interoperability, Integration, and Interconnection of Internet of Things Systems (I4T), </a:t>
            </a:r>
            <a:r>
              <a:rPr b="0" lang="en-US" sz="2800" spc="-1" strike="noStrike">
                <a:solidFill>
                  <a:srgbClr val="000000"/>
                </a:solidFill>
                <a:latin typeface="Calibri"/>
              </a:rPr>
              <a:t>part of the IEEE Int. Conf. on Cloud Engineering (IC2E), Berlin, Germany, April 4-8, 2016.</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References II</a:t>
            </a:r>
            <a:endParaRPr b="0" lang="en-US" sz="4400" spc="-1" strike="noStrike">
              <a:solidFill>
                <a:srgbClr val="000000"/>
              </a:solidFill>
              <a:latin typeface="Calibri"/>
            </a:endParaRPr>
          </a:p>
        </p:txBody>
      </p:sp>
      <p:sp>
        <p:nvSpPr>
          <p:cNvPr id="302" name="TextShape 2"/>
          <p:cNvSpPr txBox="1"/>
          <p:nvPr/>
        </p:nvSpPr>
        <p:spPr>
          <a:xfrm>
            <a:off x="922680" y="1571760"/>
            <a:ext cx="10515240" cy="4350960"/>
          </a:xfrm>
          <a:prstGeom prst="rect">
            <a:avLst/>
          </a:prstGeom>
          <a:noFill/>
          <a:ln>
            <a:noFill/>
          </a:ln>
        </p:spPr>
        <p:txBody>
          <a:bodyPr>
            <a:normAutofit fontScale="88000"/>
          </a:bodyPr>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[Del13] F.Delicato et al., “Towards an IoT ecosystem”, SESoS 2013</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[Bab10] Sachin Babar, Parikshit Mahalle, Antonietta Stango, Neeli Prasad, and Ramjee Prasad, “Proposed Security Model and Threat Taxonomy for the Internet of Things (IoT)”, CNSA 2010, CCIS 89, pp. 420–429, 2010.   ftp://ftp.inf.puc-rio.br/pub/docs/FomularioSolicitacoes/MarkusEndler-04-14.pdf</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Loke, Seng W. "The Internet of Flying Things: Opportunities and Challenges with Airborne Fog , Computing and Mobile Cloud in the Clouds." IEEE (2015).</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[Rei17] L. Reinfurt et al., “Internet of Things security patterns”, PLoP’17, Vancouver, CA, Oct. 2017</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[Sam18] M.G.Samaila et al., “Security threats and possible countermeasures in IoT”, Procs. ARES 2018</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[Sin16] Jatinder Singh, Thomas Pasquier, Jean Bacon, Hajoon Ko, and David Eyers, “Twenty security considerations for cloud-supported Internet of Things”, </a:t>
            </a:r>
            <a:r>
              <a:rPr b="0" i="1" lang="en-US" sz="2000" spc="-1" strike="noStrike">
                <a:solidFill>
                  <a:srgbClr val="000000"/>
                </a:solidFill>
                <a:latin typeface="Calibri"/>
              </a:rPr>
              <a:t>Internet of Things Journal</a:t>
            </a:r>
            <a:r>
              <a:rPr b="0" lang="en-US" sz="2000" spc="-1" strike="noStrike">
                <a:solidFill>
                  <a:srgbClr val="000000"/>
                </a:solidFill>
                <a:latin typeface="Calibri"/>
              </a:rPr>
              <a:t>, vol. 3, No 3, June 2016, 269-284.  DOI: </a:t>
            </a:r>
            <a:r>
              <a:rPr b="0" lang="en-US" sz="2000" spc="-1" strike="noStrike" u="sng">
                <a:solidFill>
                  <a:srgbClr val="0563c1"/>
                </a:solidFill>
                <a:uFillTx/>
                <a:latin typeface="Calibri"/>
                <a:hlinkClick r:id="rId1"/>
              </a:rPr>
              <a:t>10.1109/JIOT.2015.2460333</a:t>
            </a:r>
            <a:r>
              <a:rPr b="0" lang="en-US" sz="2000" spc="-1" strike="noStrike">
                <a:solidFill>
                  <a:srgbClr val="000000"/>
                </a:solidFill>
                <a:latin typeface="Calibri"/>
              </a:rPr>
              <a:t> </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Calibri"/>
              </a:rPr>
              <a:t>Jeffrey Voas, Networks of ‘Things’, NIST Special Publication 800-183, July 2016, </a:t>
            </a:r>
            <a:r>
              <a:rPr b="0" lang="en-US" sz="2000" spc="-1" strike="noStrike" u="sng">
                <a:solidFill>
                  <a:srgbClr val="0563c1"/>
                </a:solidFill>
                <a:uFillTx/>
                <a:latin typeface="Calibri"/>
                <a:hlinkClick r:id="rId2"/>
              </a:rPr>
              <a:t>http://dx.doi.org/10.6028/NIST</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Example of use: City transportation systems</a:t>
            </a:r>
            <a:endParaRPr b="0" lang="en-US" sz="4400" spc="-1" strike="noStrike">
              <a:solidFill>
                <a:srgbClr val="000000"/>
              </a:solidFill>
              <a:latin typeface="Calibri"/>
            </a:endParaRPr>
          </a:p>
        </p:txBody>
      </p:sp>
      <p:sp>
        <p:nvSpPr>
          <p:cNvPr id="181"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Tags in vehicles, tags in fixed positions, tag readers,…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Can track location of vehicles, perform real-time traffic analysis, determine optimal routes,…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Use hybrid networks, combining Wi-Fi, GSM, GPS, IP,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Used in bus systems, taxis,…</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Possible layered architecture</a:t>
            </a:r>
            <a:endParaRPr b="0" lang="en-US" sz="4400" spc="-1" strike="noStrike">
              <a:solidFill>
                <a:srgbClr val="000000"/>
              </a:solidFill>
              <a:latin typeface="Calibri"/>
            </a:endParaRPr>
          </a:p>
        </p:txBody>
      </p:sp>
      <p:sp>
        <p:nvSpPr>
          <p:cNvPr id="183"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Application layer: road guidance, shortest route,..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Intelligent service layer: vehicle management, data mining,..</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Information awareness layer: associate and merge data</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Resource management layer: collect real-time information from sensors, map matching,…</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Reference Architecture is needed</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Picture 1" descr=""/>
          <p:cNvPicPr/>
          <p:nvPr/>
        </p:nvPicPr>
        <p:blipFill>
          <a:blip r:embed="rId1"/>
          <a:stretch/>
        </p:blipFill>
        <p:spPr>
          <a:xfrm>
            <a:off x="1750680" y="551880"/>
            <a:ext cx="8851320" cy="6134400"/>
          </a:xfrm>
          <a:prstGeom prst="rect">
            <a:avLst/>
          </a:prstGeom>
          <a:ln>
            <a:noFill/>
          </a:ln>
        </p:spPr>
      </p:pic>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Smart cities</a:t>
            </a:r>
            <a:endParaRPr b="0" lang="en-US" sz="4400" spc="-1" strike="noStrike">
              <a:solidFill>
                <a:srgbClr val="000000"/>
              </a:solidFill>
              <a:latin typeface="Calibri"/>
            </a:endParaRPr>
          </a:p>
        </p:txBody>
      </p:sp>
      <p:sp>
        <p:nvSpPr>
          <p:cNvPr id="186" name="TextShape 2"/>
          <p:cNvSpPr txBox="1"/>
          <p:nvPr/>
        </p:nvSpPr>
        <p:spPr>
          <a:xfrm>
            <a:off x="838080" y="1825560"/>
            <a:ext cx="10515240" cy="4350960"/>
          </a:xfrm>
          <a:prstGeom prst="rect">
            <a:avLst/>
          </a:prstGeom>
          <a:noFill/>
          <a:ln>
            <a:noFill/>
          </a:ln>
        </p:spPr>
        <p:txBody>
          <a:bodyPr>
            <a:normAutofit fontScale="52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smart city is a municipality that uses </a:t>
            </a:r>
            <a:r>
              <a:rPr b="0" lang="en-US" sz="2800" spc="-1" strike="noStrike" u="sng">
                <a:solidFill>
                  <a:srgbClr val="0563c1"/>
                </a:solidFill>
                <a:uFillTx/>
                <a:latin typeface="Calibri"/>
                <a:hlinkClick r:id="rId1"/>
              </a:rPr>
              <a:t>information and communication technologies</a:t>
            </a:r>
            <a:r>
              <a:rPr b="0" lang="en-US" sz="2800" spc="-1" strike="noStrike">
                <a:solidFill>
                  <a:srgbClr val="000000"/>
                </a:solidFill>
                <a:latin typeface="Calibri"/>
              </a:rPr>
              <a:t> to increase operational efficiency, share information with the public and </a:t>
            </a:r>
            <a:r>
              <a:rPr b="1" lang="en-US" sz="2800" spc="-1" strike="noStrike">
                <a:solidFill>
                  <a:srgbClr val="000000"/>
                </a:solidFill>
                <a:latin typeface="Calibri"/>
              </a:rPr>
              <a:t>improve both the quality of government services and citizen welfare.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a:t>
            </a:r>
            <a:r>
              <a:rPr b="1" lang="en-US" sz="2800" spc="-1" strike="noStrike">
                <a:solidFill>
                  <a:srgbClr val="000000"/>
                </a:solidFill>
                <a:latin typeface="Calibri"/>
              </a:rPr>
              <a:t>smart city</a:t>
            </a:r>
            <a:r>
              <a:rPr b="0" lang="en-US" sz="2800" spc="-1" strike="noStrike">
                <a:solidFill>
                  <a:srgbClr val="000000"/>
                </a:solidFill>
                <a:latin typeface="Calibri"/>
              </a:rPr>
              <a:t> is an urban area that uses different types of electronic data collection sensors to supply information which is used to manage assets and resources efficiently. This includes data collected from citizens, devices, and assets that is processed and analyzed to monitor and manage traffic and transportation systems, power plants, water supply networks, waste management, law enforcement, information systems, schools, libraries, hospitals, and other community services.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smart city concept integrates </a:t>
            </a:r>
            <a:r>
              <a:rPr b="0" lang="en-US" sz="2800" spc="-1" strike="noStrike" u="sng">
                <a:solidFill>
                  <a:srgbClr val="0563c1"/>
                </a:solidFill>
                <a:uFillTx/>
                <a:latin typeface="Calibri"/>
                <a:hlinkClick r:id="rId2"/>
              </a:rPr>
              <a:t>information and communication technology</a:t>
            </a:r>
            <a:r>
              <a:rPr b="0" lang="en-US" sz="2800" spc="-1" strike="noStrike">
                <a:solidFill>
                  <a:srgbClr val="000000"/>
                </a:solidFill>
                <a:latin typeface="Calibri"/>
              </a:rPr>
              <a:t> (</a:t>
            </a:r>
            <a:r>
              <a:rPr b="1" lang="en-US" sz="2800" spc="-1" strike="noStrike">
                <a:solidFill>
                  <a:srgbClr val="000000"/>
                </a:solidFill>
                <a:latin typeface="Calibri"/>
              </a:rPr>
              <a:t>ICT</a:t>
            </a:r>
            <a:r>
              <a:rPr b="0" lang="en-US" sz="2800" spc="-1" strike="noStrike">
                <a:solidFill>
                  <a:srgbClr val="000000"/>
                </a:solidFill>
                <a:latin typeface="Calibri"/>
              </a:rPr>
              <a:t>), and various physical devices connected to the network (the </a:t>
            </a:r>
            <a:r>
              <a:rPr b="0" lang="en-US" sz="2800" spc="-1" strike="noStrike" u="sng">
                <a:solidFill>
                  <a:srgbClr val="0563c1"/>
                </a:solidFill>
                <a:uFillTx/>
                <a:latin typeface="Calibri"/>
                <a:hlinkClick r:id="rId3"/>
              </a:rPr>
              <a:t>Internet of things</a:t>
            </a:r>
            <a:r>
              <a:rPr b="0" lang="en-US" sz="2800" spc="-1" strike="noStrike">
                <a:solidFill>
                  <a:srgbClr val="000000"/>
                </a:solidFill>
                <a:latin typeface="Calibri"/>
              </a:rPr>
              <a:t> or </a:t>
            </a:r>
            <a:r>
              <a:rPr b="1" lang="en-US" sz="2800" spc="-1" strike="noStrike">
                <a:solidFill>
                  <a:srgbClr val="000000"/>
                </a:solidFill>
                <a:latin typeface="Calibri"/>
              </a:rPr>
              <a:t>IoT</a:t>
            </a:r>
            <a:r>
              <a:rPr b="0" lang="en-US" sz="2800" spc="-1" strike="noStrike">
                <a:solidFill>
                  <a:srgbClr val="000000"/>
                </a:solidFill>
                <a:latin typeface="Calibri"/>
              </a:rPr>
              <a:t>) to optimize the efficiency of city operations and services and connect to citizens.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Smart city technology allows city officials to interact directly with both community and city infrastructure and to monitor what is happening in the city and how the city is evolving.</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2079</TotalTime>
  <Application>LibreOffice/6.1.2.1$Linux_X86_64 LibreOffice_project/10$Build-1</Application>
  <Words>2766</Words>
  <Paragraphs>199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2018-10-14T18:46:09Z</dcterms:created>
  <dc:creator>Eduardo Fernandez</dc:creator>
  <dc:description/>
  <dc:language>en-US</dc:language>
  <cp:lastModifiedBy/>
  <cp:lastPrinted>2018-11-11T22:06:07Z</cp:lastPrinted>
  <dcterms:modified xsi:type="dcterms:W3CDTF">2018-11-11T22:06:23Z</dcterms:modified>
  <cp:revision>81</cp:revision>
  <dc:subject/>
  <dc:title>IoT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55</vt:i4>
  </property>
</Properties>
</file>